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65" r:id="rId2"/>
  </p:sldMasterIdLst>
  <p:notesMasterIdLst>
    <p:notesMasterId r:id="rId49"/>
  </p:notesMasterIdLst>
  <p:sldIdLst>
    <p:sldId id="729" r:id="rId3"/>
    <p:sldId id="748" r:id="rId4"/>
    <p:sldId id="773" r:id="rId5"/>
    <p:sldId id="734" r:id="rId6"/>
    <p:sldId id="333" r:id="rId7"/>
    <p:sldId id="732" r:id="rId8"/>
    <p:sldId id="733" r:id="rId9"/>
    <p:sldId id="735" r:id="rId10"/>
    <p:sldId id="680" r:id="rId11"/>
    <p:sldId id="736" r:id="rId12"/>
    <p:sldId id="737" r:id="rId13"/>
    <p:sldId id="738" r:id="rId14"/>
    <p:sldId id="739" r:id="rId15"/>
    <p:sldId id="774" r:id="rId16"/>
    <p:sldId id="740" r:id="rId17"/>
    <p:sldId id="777" r:id="rId18"/>
    <p:sldId id="743" r:id="rId19"/>
    <p:sldId id="758" r:id="rId20"/>
    <p:sldId id="760" r:id="rId21"/>
    <p:sldId id="761" r:id="rId22"/>
    <p:sldId id="762" r:id="rId23"/>
    <p:sldId id="775" r:id="rId24"/>
    <p:sldId id="763" r:id="rId25"/>
    <p:sldId id="764" r:id="rId26"/>
    <p:sldId id="765" r:id="rId27"/>
    <p:sldId id="766" r:id="rId28"/>
    <p:sldId id="767" r:id="rId29"/>
    <p:sldId id="768" r:id="rId30"/>
    <p:sldId id="769" r:id="rId31"/>
    <p:sldId id="770" r:id="rId32"/>
    <p:sldId id="771" r:id="rId33"/>
    <p:sldId id="745" r:id="rId34"/>
    <p:sldId id="750" r:id="rId35"/>
    <p:sldId id="751" r:id="rId36"/>
    <p:sldId id="752" r:id="rId37"/>
    <p:sldId id="753" r:id="rId38"/>
    <p:sldId id="754" r:id="rId39"/>
    <p:sldId id="755" r:id="rId40"/>
    <p:sldId id="756" r:id="rId41"/>
    <p:sldId id="757" r:id="rId42"/>
    <p:sldId id="778" r:id="rId43"/>
    <p:sldId id="772" r:id="rId44"/>
    <p:sldId id="749" r:id="rId45"/>
    <p:sldId id="776" r:id="rId46"/>
    <p:sldId id="298" r:id="rId47"/>
    <p:sldId id="92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464"/>
    <a:srgbClr val="0A2D7C"/>
    <a:srgbClr val="0D3BA3"/>
    <a:srgbClr val="2E5B82"/>
    <a:srgbClr val="513A34"/>
    <a:srgbClr val="3C5F75"/>
    <a:srgbClr val="4D99BB"/>
    <a:srgbClr val="9B7721"/>
    <a:srgbClr val="3E7893"/>
    <a:srgbClr val="262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E07CA-8F3C-45C1-8DDD-AE3932E5A674}" v="624" dt="2023-05-20T06:26:29.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8488" autoAdjust="0"/>
  </p:normalViewPr>
  <p:slideViewPr>
    <p:cSldViewPr snapToGrid="0">
      <p:cViewPr varScale="1">
        <p:scale>
          <a:sx n="108" d="100"/>
          <a:sy n="108" d="100"/>
        </p:scale>
        <p:origin x="1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idges" userId="8b87ab884fe90637" providerId="LiveId" clId="{B97E07CA-8F3C-45C1-8DDD-AE3932E5A674}"/>
    <pc:docChg chg="undo custSel addSld delSld modSld sldOrd">
      <pc:chgData name="Dan Bridges" userId="8b87ab884fe90637" providerId="LiveId" clId="{B97E07CA-8F3C-45C1-8DDD-AE3932E5A674}" dt="2023-05-20T06:26:29.883" v="753"/>
      <pc:docMkLst>
        <pc:docMk/>
      </pc:docMkLst>
      <pc:sldChg chg="modSp mod">
        <pc:chgData name="Dan Bridges" userId="8b87ab884fe90637" providerId="LiveId" clId="{B97E07CA-8F3C-45C1-8DDD-AE3932E5A674}" dt="2023-05-20T05:34:19.629" v="83" actId="6549"/>
        <pc:sldMkLst>
          <pc:docMk/>
          <pc:sldMk cId="3174116172" sldId="736"/>
        </pc:sldMkLst>
        <pc:spChg chg="mod">
          <ac:chgData name="Dan Bridges" userId="8b87ab884fe90637" providerId="LiveId" clId="{B97E07CA-8F3C-45C1-8DDD-AE3932E5A674}" dt="2023-05-20T05:34:19.629" v="83" actId="6549"/>
          <ac:spMkLst>
            <pc:docMk/>
            <pc:sldMk cId="3174116172" sldId="736"/>
            <ac:spMk id="3" creationId="{0D1627D6-155A-2BF1-4B28-AF4735B7822C}"/>
          </ac:spMkLst>
        </pc:spChg>
      </pc:sldChg>
      <pc:sldChg chg="modSp mod">
        <pc:chgData name="Dan Bridges" userId="8b87ab884fe90637" providerId="LiveId" clId="{B97E07CA-8F3C-45C1-8DDD-AE3932E5A674}" dt="2023-05-20T05:34:30.459" v="87" actId="14100"/>
        <pc:sldMkLst>
          <pc:docMk/>
          <pc:sldMk cId="305425369" sldId="737"/>
        </pc:sldMkLst>
        <pc:spChg chg="mod">
          <ac:chgData name="Dan Bridges" userId="8b87ab884fe90637" providerId="LiveId" clId="{B97E07CA-8F3C-45C1-8DDD-AE3932E5A674}" dt="2023-05-20T05:34:30.459" v="87" actId="14100"/>
          <ac:spMkLst>
            <pc:docMk/>
            <pc:sldMk cId="305425369" sldId="737"/>
            <ac:spMk id="3" creationId="{0D1627D6-155A-2BF1-4B28-AF4735B7822C}"/>
          </ac:spMkLst>
        </pc:spChg>
      </pc:sldChg>
      <pc:sldChg chg="modSp mod">
        <pc:chgData name="Dan Bridges" userId="8b87ab884fe90637" providerId="LiveId" clId="{B97E07CA-8F3C-45C1-8DDD-AE3932E5A674}" dt="2023-05-20T05:22:30.790" v="7" actId="122"/>
        <pc:sldMkLst>
          <pc:docMk/>
          <pc:sldMk cId="2655354146" sldId="738"/>
        </pc:sldMkLst>
        <pc:spChg chg="mod">
          <ac:chgData name="Dan Bridges" userId="8b87ab884fe90637" providerId="LiveId" clId="{B97E07CA-8F3C-45C1-8DDD-AE3932E5A674}" dt="2023-05-20T05:22:30.790" v="7" actId="122"/>
          <ac:spMkLst>
            <pc:docMk/>
            <pc:sldMk cId="2655354146" sldId="738"/>
            <ac:spMk id="2" creationId="{3D63A2EF-7F66-8552-24B8-53D99A89D1DA}"/>
          </ac:spMkLst>
        </pc:spChg>
      </pc:sldChg>
      <pc:sldChg chg="modSp mod modAnim">
        <pc:chgData name="Dan Bridges" userId="8b87ab884fe90637" providerId="LiveId" clId="{B97E07CA-8F3C-45C1-8DDD-AE3932E5A674}" dt="2023-05-20T05:32:30.025" v="74" actId="20577"/>
        <pc:sldMkLst>
          <pc:docMk/>
          <pc:sldMk cId="1682722659" sldId="739"/>
        </pc:sldMkLst>
        <pc:spChg chg="mod">
          <ac:chgData name="Dan Bridges" userId="8b87ab884fe90637" providerId="LiveId" clId="{B97E07CA-8F3C-45C1-8DDD-AE3932E5A674}" dt="2023-05-20T05:32:30.025" v="74" actId="20577"/>
          <ac:spMkLst>
            <pc:docMk/>
            <pc:sldMk cId="1682722659" sldId="739"/>
            <ac:spMk id="2" creationId="{20B07855-9308-81E7-D1EA-01FE8C96C307}"/>
          </ac:spMkLst>
        </pc:spChg>
      </pc:sldChg>
      <pc:sldChg chg="del">
        <pc:chgData name="Dan Bridges" userId="8b87ab884fe90637" providerId="LiveId" clId="{B97E07CA-8F3C-45C1-8DDD-AE3932E5A674}" dt="2023-05-20T06:26:14.581" v="751" actId="47"/>
        <pc:sldMkLst>
          <pc:docMk/>
          <pc:sldMk cId="4083917751" sldId="747"/>
        </pc:sldMkLst>
      </pc:sldChg>
      <pc:sldChg chg="modAnim">
        <pc:chgData name="Dan Bridges" userId="8b87ab884fe90637" providerId="LiveId" clId="{B97E07CA-8F3C-45C1-8DDD-AE3932E5A674}" dt="2023-05-20T06:26:29.883" v="753"/>
        <pc:sldMkLst>
          <pc:docMk/>
          <pc:sldMk cId="10418997" sldId="750"/>
        </pc:sldMkLst>
      </pc:sldChg>
      <pc:sldChg chg="modSp mod">
        <pc:chgData name="Dan Bridges" userId="8b87ab884fe90637" providerId="LiveId" clId="{B97E07CA-8F3C-45C1-8DDD-AE3932E5A674}" dt="2023-05-20T05:52:41.127" v="515" actId="20577"/>
        <pc:sldMkLst>
          <pc:docMk/>
          <pc:sldMk cId="4187334106" sldId="756"/>
        </pc:sldMkLst>
        <pc:spChg chg="mod">
          <ac:chgData name="Dan Bridges" userId="8b87ab884fe90637" providerId="LiveId" clId="{B97E07CA-8F3C-45C1-8DDD-AE3932E5A674}" dt="2023-05-20T05:52:41.127" v="515" actId="20577"/>
          <ac:spMkLst>
            <pc:docMk/>
            <pc:sldMk cId="4187334106" sldId="756"/>
            <ac:spMk id="2" creationId="{A11413FE-34E6-D501-91F5-25C0A52D499C}"/>
          </ac:spMkLst>
        </pc:spChg>
      </pc:sldChg>
      <pc:sldChg chg="modSp mod modAnim">
        <pc:chgData name="Dan Bridges" userId="8b87ab884fe90637" providerId="LiveId" clId="{B97E07CA-8F3C-45C1-8DDD-AE3932E5A674}" dt="2023-05-20T05:54:16.541" v="551"/>
        <pc:sldMkLst>
          <pc:docMk/>
          <pc:sldMk cId="1194670060" sldId="757"/>
        </pc:sldMkLst>
        <pc:spChg chg="mod">
          <ac:chgData name="Dan Bridges" userId="8b87ab884fe90637" providerId="LiveId" clId="{B97E07CA-8F3C-45C1-8DDD-AE3932E5A674}" dt="2023-05-20T05:53:53.297" v="549" actId="1076"/>
          <ac:spMkLst>
            <pc:docMk/>
            <pc:sldMk cId="1194670060" sldId="757"/>
            <ac:spMk id="2" creationId="{B16D6011-9746-C022-4D94-BBC1E3A7BF92}"/>
          </ac:spMkLst>
        </pc:spChg>
      </pc:sldChg>
      <pc:sldChg chg="modSp modAnim">
        <pc:chgData name="Dan Bridges" userId="8b87ab884fe90637" providerId="LiveId" clId="{B97E07CA-8F3C-45C1-8DDD-AE3932E5A674}" dt="2023-05-20T06:23:08.022" v="750"/>
        <pc:sldMkLst>
          <pc:docMk/>
          <pc:sldMk cId="1812492388" sldId="768"/>
        </pc:sldMkLst>
        <pc:spChg chg="mod">
          <ac:chgData name="Dan Bridges" userId="8b87ab884fe90637" providerId="LiveId" clId="{B97E07CA-8F3C-45C1-8DDD-AE3932E5A674}" dt="2023-05-20T05:57:52.221" v="743" actId="20577"/>
          <ac:spMkLst>
            <pc:docMk/>
            <pc:sldMk cId="1812492388" sldId="768"/>
            <ac:spMk id="2" creationId="{74C606CC-3271-0CDA-9AC2-5221DF2E58D3}"/>
          </ac:spMkLst>
        </pc:spChg>
      </pc:sldChg>
      <pc:sldChg chg="addSp modSp mod ord modAnim">
        <pc:chgData name="Dan Bridges" userId="8b87ab884fe90637" providerId="LiveId" clId="{B97E07CA-8F3C-45C1-8DDD-AE3932E5A674}" dt="2023-05-20T05:33:32.769" v="80"/>
        <pc:sldMkLst>
          <pc:docMk/>
          <pc:sldMk cId="1068177050" sldId="774"/>
        </pc:sldMkLst>
        <pc:spChg chg="mod">
          <ac:chgData name="Dan Bridges" userId="8b87ab884fe90637" providerId="LiveId" clId="{B97E07CA-8F3C-45C1-8DDD-AE3932E5A674}" dt="2023-05-20T05:29:44.474" v="55" actId="20577"/>
          <ac:spMkLst>
            <pc:docMk/>
            <pc:sldMk cId="1068177050" sldId="774"/>
            <ac:spMk id="2" creationId="{20B07855-9308-81E7-D1EA-01FE8C96C307}"/>
          </ac:spMkLst>
        </pc:spChg>
        <pc:spChg chg="add mod">
          <ac:chgData name="Dan Bridges" userId="8b87ab884fe90637" providerId="LiveId" clId="{B97E07CA-8F3C-45C1-8DDD-AE3932E5A674}" dt="2023-05-20T05:31:49.392" v="66" actId="1076"/>
          <ac:spMkLst>
            <pc:docMk/>
            <pc:sldMk cId="1068177050" sldId="774"/>
            <ac:spMk id="4" creationId="{A4C9320E-4660-57E4-C9E8-3876C39DDC80}"/>
          </ac:spMkLst>
        </pc:spChg>
      </pc:sldChg>
      <pc:sldChg chg="addSp modSp add mod ord modAnim">
        <pc:chgData name="Dan Bridges" userId="8b87ab884fe90637" providerId="LiveId" clId="{B97E07CA-8F3C-45C1-8DDD-AE3932E5A674}" dt="2023-05-20T05:57:11.385" v="689" actId="1076"/>
        <pc:sldMkLst>
          <pc:docMk/>
          <pc:sldMk cId="1501602059" sldId="777"/>
        </pc:sldMkLst>
        <pc:spChg chg="add mod">
          <ac:chgData name="Dan Bridges" userId="8b87ab884fe90637" providerId="LiveId" clId="{B97E07CA-8F3C-45C1-8DDD-AE3932E5A674}" dt="2023-05-20T05:57:11.385" v="689" actId="1076"/>
          <ac:spMkLst>
            <pc:docMk/>
            <pc:sldMk cId="1501602059" sldId="777"/>
            <ac:spMk id="2" creationId="{4E806123-9C92-DE36-0E13-7EBFF0B3CF5F}"/>
          </ac:spMkLst>
        </pc:spChg>
        <pc:spChg chg="mod">
          <ac:chgData name="Dan Bridges" userId="8b87ab884fe90637" providerId="LiveId" clId="{B97E07CA-8F3C-45C1-8DDD-AE3932E5A674}" dt="2023-05-20T05:38:30.078" v="133" actId="14100"/>
          <ac:spMkLst>
            <pc:docMk/>
            <pc:sldMk cId="1501602059" sldId="777"/>
            <ac:spMk id="3" creationId="{0D1627D6-155A-2BF1-4B28-AF4735B7822C}"/>
          </ac:spMkLst>
        </pc:spChg>
        <pc:spChg chg="mod">
          <ac:chgData name="Dan Bridges" userId="8b87ab884fe90637" providerId="LiveId" clId="{B97E07CA-8F3C-45C1-8DDD-AE3932E5A674}" dt="2023-05-20T05:56:27.740" v="630" actId="1036"/>
          <ac:spMkLst>
            <pc:docMk/>
            <pc:sldMk cId="1501602059" sldId="777"/>
            <ac:spMk id="5" creationId="{5064E839-F0C8-8E59-1A4E-7EEDE8D8EE23}"/>
          </ac:spMkLst>
        </pc:spChg>
      </pc:sldChg>
      <pc:sldChg chg="new del">
        <pc:chgData name="Dan Bridges" userId="8b87ab884fe90637" providerId="LiveId" clId="{B97E07CA-8F3C-45C1-8DDD-AE3932E5A674}" dt="2023-05-20T05:28:34.062" v="35" actId="680"/>
        <pc:sldMkLst>
          <pc:docMk/>
          <pc:sldMk cId="4237319986" sldId="777"/>
        </pc:sldMkLst>
      </pc:sldChg>
      <pc:sldChg chg="modSp add mod modAnim">
        <pc:chgData name="Dan Bridges" userId="8b87ab884fe90637" providerId="LiveId" clId="{B97E07CA-8F3C-45C1-8DDD-AE3932E5A674}" dt="2023-05-20T05:55:56.398" v="618"/>
        <pc:sldMkLst>
          <pc:docMk/>
          <pc:sldMk cId="4239015333" sldId="778"/>
        </pc:sldMkLst>
        <pc:spChg chg="mod">
          <ac:chgData name="Dan Bridges" userId="8b87ab884fe90637" providerId="LiveId" clId="{B97E07CA-8F3C-45C1-8DDD-AE3932E5A674}" dt="2023-05-20T05:55:41.604" v="616" actId="1076"/>
          <ac:spMkLst>
            <pc:docMk/>
            <pc:sldMk cId="4239015333" sldId="778"/>
            <ac:spMk id="2" creationId="{B16D6011-9746-C022-4D94-BBC1E3A7BF92}"/>
          </ac:spMkLst>
        </pc:spChg>
        <pc:spChg chg="mod">
          <ac:chgData name="Dan Bridges" userId="8b87ab884fe90637" providerId="LiveId" clId="{B97E07CA-8F3C-45C1-8DDD-AE3932E5A674}" dt="2023-05-20T05:55:47.600" v="617" actId="207"/>
          <ac:spMkLst>
            <pc:docMk/>
            <pc:sldMk cId="4239015333" sldId="778"/>
            <ac:spMk id="3" creationId="{93EFCB69-FE1D-372A-9E0A-26BED5B7DE5A}"/>
          </ac:spMkLst>
        </pc:spChg>
      </pc:sldChg>
    </pc:docChg>
  </pc:docChgLst>
  <pc:docChgLst>
    <pc:chgData name="Dan Bridges" userId="8b87ab884fe90637" providerId="LiveId" clId="{1131D899-2433-427D-BD01-B9F86491350E}"/>
    <pc:docChg chg="addSld modSld sldOrd">
      <pc:chgData name="Dan Bridges" userId="8b87ab884fe90637" providerId="LiveId" clId="{1131D899-2433-427D-BD01-B9F86491350E}" dt="2023-05-18T09:15:25.695" v="110"/>
      <pc:docMkLst>
        <pc:docMk/>
      </pc:docMkLst>
      <pc:sldChg chg="addSp modSp add mod ord modAnim">
        <pc:chgData name="Dan Bridges" userId="8b87ab884fe90637" providerId="LiveId" clId="{1131D899-2433-427D-BD01-B9F86491350E}" dt="2023-05-18T09:15:25.695" v="110"/>
        <pc:sldMkLst>
          <pc:docMk/>
          <pc:sldMk cId="3007071546" sldId="776"/>
        </pc:sldMkLst>
        <pc:spChg chg="add mod">
          <ac:chgData name="Dan Bridges" userId="8b87ab884fe90637" providerId="LiveId" clId="{1131D899-2433-427D-BD01-B9F86491350E}" dt="2023-05-18T09:15:04.801" v="109" actId="1076"/>
          <ac:spMkLst>
            <pc:docMk/>
            <pc:sldMk cId="3007071546" sldId="776"/>
            <ac:spMk id="3" creationId="{156896E3-00DB-9E20-54EE-03163C8F11AE}"/>
          </ac:spMkLst>
        </pc:spChg>
        <pc:spChg chg="mod">
          <ac:chgData name="Dan Bridges" userId="8b87ab884fe90637" providerId="LiveId" clId="{1131D899-2433-427D-BD01-B9F86491350E}" dt="2023-05-18T09:13:55.593" v="53" actId="1035"/>
          <ac:spMkLst>
            <pc:docMk/>
            <pc:sldMk cId="3007071546" sldId="776"/>
            <ac:spMk id="4" creationId="{34EB66FE-4E71-BA9B-AE6A-C8F4C78656C1}"/>
          </ac:spMkLst>
        </pc:spChg>
        <pc:spChg chg="mod">
          <ac:chgData name="Dan Bridges" userId="8b87ab884fe90637" providerId="LiveId" clId="{1131D899-2433-427D-BD01-B9F86491350E}" dt="2023-05-18T09:13:31.222" v="3" actId="207"/>
          <ac:spMkLst>
            <pc:docMk/>
            <pc:sldMk cId="3007071546" sldId="776"/>
            <ac:spMk id="6" creationId="{09E106E8-A4D4-7EF3-F4ED-F3BB93903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004B-FCCC-4D4A-89D7-48EABCB64B8B}" type="datetimeFigureOut">
              <a:rPr lang="en-US" smtClean="0"/>
              <a:t>5/25/23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EC71-F2EA-4B56-8282-D5B5CCDB2376}" type="slidenum">
              <a:rPr lang="en-US" smtClean="0"/>
              <a:t>‹#›</a:t>
            </a:fld>
            <a:endParaRPr lang="en-US"/>
          </a:p>
        </p:txBody>
      </p:sp>
    </p:spTree>
    <p:extLst>
      <p:ext uri="{BB962C8B-B14F-4D97-AF65-F5344CB8AC3E}">
        <p14:creationId xmlns:p14="http://schemas.microsoft.com/office/powerpoint/2010/main" val="34343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a:t>
            </a:fld>
            <a:endParaRPr lang="en-US"/>
          </a:p>
        </p:txBody>
      </p:sp>
    </p:spTree>
    <p:extLst>
      <p:ext uri="{BB962C8B-B14F-4D97-AF65-F5344CB8AC3E}">
        <p14:creationId xmlns:p14="http://schemas.microsoft.com/office/powerpoint/2010/main" val="10142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this is must apply to all personalities, to all cultures and to all circumstances…</a:t>
            </a:r>
          </a:p>
        </p:txBody>
      </p:sp>
      <p:sp>
        <p:nvSpPr>
          <p:cNvPr id="4" name="Slide Number Placeholder 3"/>
          <p:cNvSpPr>
            <a:spLocks noGrp="1"/>
          </p:cNvSpPr>
          <p:nvPr>
            <p:ph type="sldNum" sz="quarter" idx="5"/>
          </p:nvPr>
        </p:nvSpPr>
        <p:spPr/>
        <p:txBody>
          <a:bodyPr/>
          <a:lstStyle/>
          <a:p>
            <a:fld id="{C3CBEC71-F2EA-4B56-8282-D5B5CCDB2376}" type="slidenum">
              <a:rPr lang="en-US" smtClean="0"/>
              <a:t>30</a:t>
            </a:fld>
            <a:endParaRPr lang="en-US"/>
          </a:p>
        </p:txBody>
      </p:sp>
    </p:spTree>
    <p:extLst>
      <p:ext uri="{BB962C8B-B14F-4D97-AF65-F5344CB8AC3E}">
        <p14:creationId xmlns:p14="http://schemas.microsoft.com/office/powerpoint/2010/main" val="97627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this is must apply to all personalities, to all cultures and to all circumstances…</a:t>
            </a:r>
          </a:p>
        </p:txBody>
      </p:sp>
      <p:sp>
        <p:nvSpPr>
          <p:cNvPr id="4" name="Slide Number Placeholder 3"/>
          <p:cNvSpPr>
            <a:spLocks noGrp="1"/>
          </p:cNvSpPr>
          <p:nvPr>
            <p:ph type="sldNum" sz="quarter" idx="5"/>
          </p:nvPr>
        </p:nvSpPr>
        <p:spPr/>
        <p:txBody>
          <a:bodyPr/>
          <a:lstStyle/>
          <a:p>
            <a:fld id="{C3CBEC71-F2EA-4B56-8282-D5B5CCDB2376}" type="slidenum">
              <a:rPr lang="en-US" smtClean="0"/>
              <a:t>31</a:t>
            </a:fld>
            <a:endParaRPr lang="en-US"/>
          </a:p>
        </p:txBody>
      </p:sp>
    </p:spTree>
    <p:extLst>
      <p:ext uri="{BB962C8B-B14F-4D97-AF65-F5344CB8AC3E}">
        <p14:creationId xmlns:p14="http://schemas.microsoft.com/office/powerpoint/2010/main" val="155126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mature believers are in conflict</a:t>
            </a:r>
          </a:p>
        </p:txBody>
      </p:sp>
      <p:sp>
        <p:nvSpPr>
          <p:cNvPr id="4" name="Slide Number Placeholder 3"/>
          <p:cNvSpPr>
            <a:spLocks noGrp="1"/>
          </p:cNvSpPr>
          <p:nvPr>
            <p:ph type="sldNum" sz="quarter" idx="5"/>
          </p:nvPr>
        </p:nvSpPr>
        <p:spPr/>
        <p:txBody>
          <a:bodyPr/>
          <a:lstStyle/>
          <a:p>
            <a:fld id="{C3CBEC71-F2EA-4B56-8282-D5B5CCDB2376}" type="slidenum">
              <a:rPr lang="en-US" smtClean="0"/>
              <a:t>10</a:t>
            </a:fld>
            <a:endParaRPr lang="en-US"/>
          </a:p>
        </p:txBody>
      </p:sp>
    </p:spTree>
    <p:extLst>
      <p:ext uri="{BB962C8B-B14F-4D97-AF65-F5344CB8AC3E}">
        <p14:creationId xmlns:p14="http://schemas.microsoft.com/office/powerpoint/2010/main" val="137242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3CBEC71-F2EA-4B56-8282-D5B5CCDB2376}" type="slidenum">
              <a:rPr lang="en-US" smtClean="0"/>
              <a:t>11</a:t>
            </a:fld>
            <a:endParaRPr lang="en-US"/>
          </a:p>
        </p:txBody>
      </p:sp>
    </p:spTree>
    <p:extLst>
      <p:ext uri="{BB962C8B-B14F-4D97-AF65-F5344CB8AC3E}">
        <p14:creationId xmlns:p14="http://schemas.microsoft.com/office/powerpoint/2010/main" val="265649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mature believers are in conflict</a:t>
            </a:r>
          </a:p>
        </p:txBody>
      </p:sp>
      <p:sp>
        <p:nvSpPr>
          <p:cNvPr id="4" name="Slide Number Placeholder 3"/>
          <p:cNvSpPr>
            <a:spLocks noGrp="1"/>
          </p:cNvSpPr>
          <p:nvPr>
            <p:ph type="sldNum" sz="quarter" idx="5"/>
          </p:nvPr>
        </p:nvSpPr>
        <p:spPr/>
        <p:txBody>
          <a:bodyPr/>
          <a:lstStyle/>
          <a:p>
            <a:fld id="{C3CBEC71-F2EA-4B56-8282-D5B5CCDB2376}" type="slidenum">
              <a:rPr lang="en-US" smtClean="0"/>
              <a:t>12</a:t>
            </a:fld>
            <a:endParaRPr lang="en-US"/>
          </a:p>
        </p:txBody>
      </p:sp>
    </p:spTree>
    <p:extLst>
      <p:ext uri="{BB962C8B-B14F-4D97-AF65-F5344CB8AC3E}">
        <p14:creationId xmlns:p14="http://schemas.microsoft.com/office/powerpoint/2010/main" val="342652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for “agree” is also used in 2:2 – translated as “of the same mind”</a:t>
            </a:r>
          </a:p>
        </p:txBody>
      </p:sp>
      <p:sp>
        <p:nvSpPr>
          <p:cNvPr id="4" name="Slide Number Placeholder 3"/>
          <p:cNvSpPr>
            <a:spLocks noGrp="1"/>
          </p:cNvSpPr>
          <p:nvPr>
            <p:ph type="sldNum" sz="quarter" idx="5"/>
          </p:nvPr>
        </p:nvSpPr>
        <p:spPr/>
        <p:txBody>
          <a:bodyPr/>
          <a:lstStyle/>
          <a:p>
            <a:fld id="{C3CBEC71-F2EA-4B56-8282-D5B5CCDB2376}" type="slidenum">
              <a:rPr lang="en-US" smtClean="0"/>
              <a:t>13</a:t>
            </a:fld>
            <a:endParaRPr lang="en-US"/>
          </a:p>
        </p:txBody>
      </p:sp>
    </p:spTree>
    <p:extLst>
      <p:ext uri="{BB962C8B-B14F-4D97-AF65-F5344CB8AC3E}">
        <p14:creationId xmlns:p14="http://schemas.microsoft.com/office/powerpoint/2010/main" val="91936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for “agree” is also used in 2:2 – translated as “of the same mind”</a:t>
            </a:r>
          </a:p>
        </p:txBody>
      </p:sp>
      <p:sp>
        <p:nvSpPr>
          <p:cNvPr id="4" name="Slide Number Placeholder 3"/>
          <p:cNvSpPr>
            <a:spLocks noGrp="1"/>
          </p:cNvSpPr>
          <p:nvPr>
            <p:ph type="sldNum" sz="quarter" idx="5"/>
          </p:nvPr>
        </p:nvSpPr>
        <p:spPr/>
        <p:txBody>
          <a:bodyPr/>
          <a:lstStyle/>
          <a:p>
            <a:fld id="{C3CBEC71-F2EA-4B56-8282-D5B5CCDB2376}" type="slidenum">
              <a:rPr lang="en-US" smtClean="0"/>
              <a:t>14</a:t>
            </a:fld>
            <a:endParaRPr lang="en-US"/>
          </a:p>
        </p:txBody>
      </p:sp>
    </p:spTree>
    <p:extLst>
      <p:ext uri="{BB962C8B-B14F-4D97-AF65-F5344CB8AC3E}">
        <p14:creationId xmlns:p14="http://schemas.microsoft.com/office/powerpoint/2010/main" val="9232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for “agree” is also used in 2:2 – translated as “of the same mind”</a:t>
            </a:r>
          </a:p>
        </p:txBody>
      </p:sp>
      <p:sp>
        <p:nvSpPr>
          <p:cNvPr id="4" name="Slide Number Placeholder 3"/>
          <p:cNvSpPr>
            <a:spLocks noGrp="1"/>
          </p:cNvSpPr>
          <p:nvPr>
            <p:ph type="sldNum" sz="quarter" idx="5"/>
          </p:nvPr>
        </p:nvSpPr>
        <p:spPr/>
        <p:txBody>
          <a:bodyPr/>
          <a:lstStyle/>
          <a:p>
            <a:fld id="{C3CBEC71-F2EA-4B56-8282-D5B5CCDB2376}" type="slidenum">
              <a:rPr lang="en-US" smtClean="0"/>
              <a:t>15</a:t>
            </a:fld>
            <a:endParaRPr lang="en-US"/>
          </a:p>
        </p:txBody>
      </p:sp>
    </p:spTree>
    <p:extLst>
      <p:ext uri="{BB962C8B-B14F-4D97-AF65-F5344CB8AC3E}">
        <p14:creationId xmlns:p14="http://schemas.microsoft.com/office/powerpoint/2010/main" val="148232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this is must apply to all personalities, to all cultures and to all circumstances…</a:t>
            </a:r>
          </a:p>
        </p:txBody>
      </p:sp>
      <p:sp>
        <p:nvSpPr>
          <p:cNvPr id="4" name="Slide Number Placeholder 3"/>
          <p:cNvSpPr>
            <a:spLocks noGrp="1"/>
          </p:cNvSpPr>
          <p:nvPr>
            <p:ph type="sldNum" sz="quarter" idx="5"/>
          </p:nvPr>
        </p:nvSpPr>
        <p:spPr/>
        <p:txBody>
          <a:bodyPr/>
          <a:lstStyle/>
          <a:p>
            <a:fld id="{C3CBEC71-F2EA-4B56-8282-D5B5CCDB2376}" type="slidenum">
              <a:rPr lang="en-US" smtClean="0"/>
              <a:t>18</a:t>
            </a:fld>
            <a:endParaRPr lang="en-US"/>
          </a:p>
        </p:txBody>
      </p:sp>
    </p:spTree>
    <p:extLst>
      <p:ext uri="{BB962C8B-B14F-4D97-AF65-F5344CB8AC3E}">
        <p14:creationId xmlns:p14="http://schemas.microsoft.com/office/powerpoint/2010/main" val="172999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this is must apply to all personalities, to all cultures and to all circumstances…</a:t>
            </a:r>
          </a:p>
        </p:txBody>
      </p:sp>
      <p:sp>
        <p:nvSpPr>
          <p:cNvPr id="4" name="Slide Number Placeholder 3"/>
          <p:cNvSpPr>
            <a:spLocks noGrp="1"/>
          </p:cNvSpPr>
          <p:nvPr>
            <p:ph type="sldNum" sz="quarter" idx="5"/>
          </p:nvPr>
        </p:nvSpPr>
        <p:spPr/>
        <p:txBody>
          <a:bodyPr/>
          <a:lstStyle/>
          <a:p>
            <a:fld id="{C3CBEC71-F2EA-4B56-8282-D5B5CCDB2376}" type="slidenum">
              <a:rPr lang="en-US" smtClean="0"/>
              <a:t>29</a:t>
            </a:fld>
            <a:endParaRPr lang="en-US"/>
          </a:p>
        </p:txBody>
      </p:sp>
    </p:spTree>
    <p:extLst>
      <p:ext uri="{BB962C8B-B14F-4D97-AF65-F5344CB8AC3E}">
        <p14:creationId xmlns:p14="http://schemas.microsoft.com/office/powerpoint/2010/main" val="335406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66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95272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2578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931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9953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5/25/23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6968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62D18B-A05A-4C91-82DA-69E5D2F12AB3}" type="datetimeFigureOut">
              <a:rPr lang="en-US" smtClean="0"/>
              <a:t>5/25/23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405540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7859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215655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6551099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933086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2D18B-A05A-4C91-82DA-69E5D2F12AB3}"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7034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09180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4216497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933507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4454056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883154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734721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114359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899239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862256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2D18B-A05A-4C91-82DA-69E5D2F12AB3}"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338523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09450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2D18B-A05A-4C91-82DA-69E5D2F12AB3}" type="datetimeFigureOut">
              <a:rPr lang="en-US" smtClean="0"/>
              <a:t>5/25/23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737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2D18B-A05A-4C91-82DA-69E5D2F12AB3}" type="datetimeFigureOut">
              <a:rPr lang="en-US" smtClean="0"/>
              <a:t>5/25/23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47858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D18B-A05A-4C91-82DA-69E5D2F12AB3}" type="datetimeFigureOut">
              <a:rPr lang="en-US" smtClean="0"/>
              <a:t>5/25/23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95805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165794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2D18B-A05A-4C91-82DA-69E5D2F12AB3}"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998EB-8823-4EF2-82A3-53A62F38B758}" type="slidenum">
              <a:rPr lang="en-US" smtClean="0"/>
              <a:t>‹#›</a:t>
            </a:fld>
            <a:endParaRPr lang="en-US"/>
          </a:p>
        </p:txBody>
      </p:sp>
    </p:spTree>
    <p:extLst>
      <p:ext uri="{BB962C8B-B14F-4D97-AF65-F5344CB8AC3E}">
        <p14:creationId xmlns:p14="http://schemas.microsoft.com/office/powerpoint/2010/main" val="8106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62D18B-A05A-4C91-82DA-69E5D2F12AB3}" type="datetimeFigureOut">
              <a:rPr lang="en-US" smtClean="0"/>
              <a:t>5/25/23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18998EB-8823-4EF2-82A3-53A62F38B758}" type="slidenum">
              <a:rPr lang="en-US" smtClean="0"/>
              <a:t>‹#›</a:t>
            </a:fld>
            <a:endParaRPr lang="en-US"/>
          </a:p>
        </p:txBody>
      </p:sp>
    </p:spTree>
    <p:extLst>
      <p:ext uri="{BB962C8B-B14F-4D97-AF65-F5344CB8AC3E}">
        <p14:creationId xmlns:p14="http://schemas.microsoft.com/office/powerpoint/2010/main" val="376079916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075844941"/>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people with their hands on their faces&#10;&#10;Description automatically generated with medium confidence">
            <a:extLst>
              <a:ext uri="{FF2B5EF4-FFF2-40B4-BE49-F238E27FC236}">
                <a16:creationId xmlns:a16="http://schemas.microsoft.com/office/drawing/2014/main" id="{8F1728CC-26D2-3AD3-DEF4-813F2FC3C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 y="-388725"/>
            <a:ext cx="12192000" cy="6827929"/>
          </a:xfrm>
          <a:prstGeom prst="rect">
            <a:avLst/>
          </a:prstGeom>
        </p:spPr>
      </p:pic>
      <p:sp>
        <p:nvSpPr>
          <p:cNvPr id="3" name="TextBox 2">
            <a:extLst>
              <a:ext uri="{FF2B5EF4-FFF2-40B4-BE49-F238E27FC236}">
                <a16:creationId xmlns:a16="http://schemas.microsoft.com/office/drawing/2014/main" id="{D6E5970F-AC60-1204-9A5F-D19BBBC58F1F}"/>
              </a:ext>
            </a:extLst>
          </p:cNvPr>
          <p:cNvSpPr txBox="1"/>
          <p:nvPr/>
        </p:nvSpPr>
        <p:spPr>
          <a:xfrm>
            <a:off x="252331" y="196309"/>
            <a:ext cx="6535764"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rgbClr val="FFFF00"/>
                </a:solidFill>
                <a:effectLst>
                  <a:glow rad="139700">
                    <a:schemeClr val="bg1"/>
                  </a:glow>
                </a:effectLst>
              </a:rPr>
              <a:t>Philippians</a:t>
            </a:r>
            <a:r>
              <a:rPr lang="en-US" sz="7200" dirty="0">
                <a:effectLst>
                  <a:glow rad="139700">
                    <a:schemeClr val="bg1"/>
                  </a:glow>
                </a:effectLst>
              </a:rPr>
              <a:t> </a:t>
            </a:r>
            <a:r>
              <a:rPr lang="en-US" sz="7200" dirty="0">
                <a:solidFill>
                  <a:srgbClr val="FFFF00"/>
                </a:solidFill>
                <a:effectLst>
                  <a:glow rad="139700">
                    <a:schemeClr val="bg1"/>
                  </a:glow>
                </a:effectLst>
              </a:rPr>
              <a:t>4:2-9</a:t>
            </a:r>
          </a:p>
        </p:txBody>
      </p:sp>
      <p:sp>
        <p:nvSpPr>
          <p:cNvPr id="4" name="TextBox 3">
            <a:extLst>
              <a:ext uri="{FF2B5EF4-FFF2-40B4-BE49-F238E27FC236}">
                <a16:creationId xmlns:a16="http://schemas.microsoft.com/office/drawing/2014/main" id="{34EB66FE-4E71-BA9B-AE6A-C8F4C78656C1}"/>
              </a:ext>
            </a:extLst>
          </p:cNvPr>
          <p:cNvSpPr txBox="1"/>
          <p:nvPr/>
        </p:nvSpPr>
        <p:spPr>
          <a:xfrm>
            <a:off x="-101138" y="3130965"/>
            <a:ext cx="7242702" cy="1938992"/>
          </a:xfrm>
          <a:prstGeom prst="rect">
            <a:avLst/>
          </a:prstGeom>
          <a:noFill/>
        </p:spPr>
        <p:txBody>
          <a:bodyPr wrap="square" rtlCol="0">
            <a:spAutoFit/>
          </a:bodyPr>
          <a:lstStyle/>
          <a:p>
            <a:pPr algn="ctr"/>
            <a:r>
              <a:rPr lang="en-US" sz="6000" b="1" dirty="0">
                <a:solidFill>
                  <a:srgbClr val="FFFF00"/>
                </a:solidFill>
                <a:effectLst>
                  <a:glow rad="139700">
                    <a:schemeClr val="bg1"/>
                  </a:glow>
                </a:effectLst>
                <a:latin typeface="Calibri" panose="020F0502020204030204" pitchFamily="34" charset="0"/>
                <a:cs typeface="Calibri" panose="020F0502020204030204" pitchFamily="34" charset="0"/>
              </a:rPr>
              <a:t>Living Heavenly Lives in an Earthly World</a:t>
            </a:r>
          </a:p>
        </p:txBody>
      </p:sp>
      <p:sp>
        <p:nvSpPr>
          <p:cNvPr id="9" name="Rectangle 8">
            <a:extLst>
              <a:ext uri="{FF2B5EF4-FFF2-40B4-BE49-F238E27FC236}">
                <a16:creationId xmlns:a16="http://schemas.microsoft.com/office/drawing/2014/main" id="{4DF358D9-F7DA-8174-A0E2-858C4185C6ED}"/>
              </a:ext>
            </a:extLst>
          </p:cNvPr>
          <p:cNvSpPr/>
          <p:nvPr/>
        </p:nvSpPr>
        <p:spPr>
          <a:xfrm>
            <a:off x="7061036" y="48130"/>
            <a:ext cx="5110392" cy="2947773"/>
          </a:xfrm>
          <a:prstGeom prst="rect">
            <a:avLst/>
          </a:prstGeom>
          <a:no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576A6-E725-EF16-5EF7-361A0C4EEB79}"/>
              </a:ext>
            </a:extLst>
          </p:cNvPr>
          <p:cNvSpPr/>
          <p:nvPr/>
        </p:nvSpPr>
        <p:spPr>
          <a:xfrm>
            <a:off x="7063536" y="3007778"/>
            <a:ext cx="5110392" cy="3368995"/>
          </a:xfrm>
          <a:prstGeom prst="rect">
            <a:avLst/>
          </a:prstGeom>
          <a:no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3F1394-CD16-5AC2-472F-BD625BEB4C0A}"/>
              </a:ext>
            </a:extLst>
          </p:cNvPr>
          <p:cNvSpPr/>
          <p:nvPr/>
        </p:nvSpPr>
        <p:spPr>
          <a:xfrm>
            <a:off x="41265" y="46881"/>
            <a:ext cx="6957896" cy="6745528"/>
          </a:xfrm>
          <a:prstGeom prst="rect">
            <a:avLst/>
          </a:prstGeom>
          <a:no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24E2685-29A5-A14D-DECF-35042D4811E5}"/>
              </a:ext>
            </a:extLst>
          </p:cNvPr>
          <p:cNvSpPr>
            <a:spLocks noChangeArrowheads="1"/>
          </p:cNvSpPr>
          <p:nvPr/>
        </p:nvSpPr>
        <p:spPr bwMode="auto">
          <a:xfrm>
            <a:off x="0" y="5486400"/>
            <a:ext cx="12192000" cy="1403552"/>
          </a:xfrm>
          <a:prstGeom prst="rect">
            <a:avLst/>
          </a:prstGeom>
          <a:solidFill>
            <a:sysClr val="windowText" lastClr="000000"/>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Dan Bridges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Amman International Church, Jordan (AmmanChurch.org)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8484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2146090" y="243829"/>
            <a:ext cx="7507576"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Who was in Conflict?</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I entreat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Euodia</a:t>
            </a:r>
            <a:r>
              <a:rPr lang="en-US" sz="4000" b="1" dirty="0">
                <a:effectLst>
                  <a:glow rad="139700">
                    <a:schemeClr val="bg1"/>
                  </a:glow>
                </a:effectLst>
                <a:latin typeface="Calibri" panose="020F0502020204030204" pitchFamily="34" charset="0"/>
                <a:cs typeface="Calibri" panose="020F0502020204030204" pitchFamily="34" charset="0"/>
              </a:rPr>
              <a:t> and I entreat </a:t>
            </a:r>
            <a:r>
              <a:rPr lang="en-US" sz="4000" b="1" dirty="0" err="1">
                <a:solidFill>
                  <a:srgbClr val="FFFF00"/>
                </a:solidFill>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agree in the Lord.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I ask you also, true companion, help these women,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who have labored side by side with me in the gospel </a:t>
            </a:r>
            <a:r>
              <a:rPr lang="en-US" sz="4000" b="1" dirty="0">
                <a:effectLst>
                  <a:glow rad="139700">
                    <a:schemeClr val="bg1"/>
                  </a:glow>
                </a:effectLst>
                <a:latin typeface="Calibri" panose="020F0502020204030204" pitchFamily="34" charset="0"/>
                <a:cs typeface="Calibri" panose="020F0502020204030204" pitchFamily="34" charset="0"/>
              </a:rPr>
              <a:t>together with Clement and the rest of my fellow workers,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whose names are in the book of life</a:t>
            </a:r>
            <a:r>
              <a:rPr lang="en-US" sz="4000" b="1" dirty="0">
                <a:effectLst>
                  <a:glow rad="139700">
                    <a:schemeClr val="bg1"/>
                  </a:glow>
                </a:effectLst>
                <a:latin typeface="Calibri" panose="020F0502020204030204" pitchFamily="34" charset="0"/>
                <a:cs typeface="Calibri" panose="020F0502020204030204" pitchFamily="34" charset="0"/>
              </a:rPr>
              <a:t>.</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Tree>
    <p:extLst>
      <p:ext uri="{BB962C8B-B14F-4D97-AF65-F5344CB8AC3E}">
        <p14:creationId xmlns:p14="http://schemas.microsoft.com/office/powerpoint/2010/main" val="31741161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1651415" y="262806"/>
            <a:ext cx="8886670"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What was the Conflict About?</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I entreat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Euodia</a:t>
            </a:r>
            <a:r>
              <a:rPr lang="en-US" sz="4000" b="1" dirty="0">
                <a:effectLst>
                  <a:glow rad="139700">
                    <a:schemeClr val="bg1"/>
                  </a:glow>
                </a:effectLst>
                <a:latin typeface="Calibri" panose="020F0502020204030204" pitchFamily="34" charset="0"/>
                <a:cs typeface="Calibri" panose="020F0502020204030204" pitchFamily="34" charset="0"/>
              </a:rPr>
              <a:t> and I entreat </a:t>
            </a:r>
            <a:r>
              <a:rPr lang="en-US" sz="4000" b="1" dirty="0" err="1">
                <a:solidFill>
                  <a:srgbClr val="FFFF00"/>
                </a:solidFill>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agree in the Lord.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I ask you also, true companion, help these women, who have labored side by side with me in the gospel together with Clement and the rest of my fellow workers, whose names are in the book of life.</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
        <p:nvSpPr>
          <p:cNvPr id="2" name="Rectangle: Rounded Corners 1">
            <a:extLst>
              <a:ext uri="{FF2B5EF4-FFF2-40B4-BE49-F238E27FC236}">
                <a16:creationId xmlns:a16="http://schemas.microsoft.com/office/drawing/2014/main" id="{41968ABB-9761-2B82-FA7E-524699EE56A3}"/>
              </a:ext>
            </a:extLst>
          </p:cNvPr>
          <p:cNvSpPr/>
          <p:nvPr/>
        </p:nvSpPr>
        <p:spPr>
          <a:xfrm>
            <a:off x="645934" y="2365988"/>
            <a:ext cx="10908751" cy="3536049"/>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doesn’t seem to matter!</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doesn’t seem to be a critical doctrinal error </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Important thing is the effect of the conflict on the Philippian church</a:t>
            </a:r>
          </a:p>
        </p:txBody>
      </p:sp>
    </p:spTree>
    <p:extLst>
      <p:ext uri="{BB962C8B-B14F-4D97-AF65-F5344CB8AC3E}">
        <p14:creationId xmlns:p14="http://schemas.microsoft.com/office/powerpoint/2010/main" val="305425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479684" y="243829"/>
            <a:ext cx="11017772"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Handling Conflict in a Christlike Way</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entreat </a:t>
            </a:r>
            <a:r>
              <a:rPr lang="en-US" sz="4000" b="1" dirty="0">
                <a:effectLst>
                  <a:glow rad="139700">
                    <a:schemeClr val="bg1"/>
                  </a:glow>
                </a:effectLst>
                <a:latin typeface="Calibri" panose="020F0502020204030204" pitchFamily="34" charset="0"/>
                <a:cs typeface="Calibri" panose="020F0502020204030204" pitchFamily="34" charset="0"/>
              </a:rPr>
              <a:t>Euodia and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entreat </a:t>
            </a:r>
            <a:r>
              <a:rPr lang="en-US" sz="4000" b="1" dirty="0" err="1">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agree in the Lord.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I ask you also, true companion, help these women, who have labored side by side with me in the gospel together with Clement and the rest of my fellow workers, whose names are in the book of life.</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
        <p:nvSpPr>
          <p:cNvPr id="2" name="Rectangle: Rounded Corners 1">
            <a:extLst>
              <a:ext uri="{FF2B5EF4-FFF2-40B4-BE49-F238E27FC236}">
                <a16:creationId xmlns:a16="http://schemas.microsoft.com/office/drawing/2014/main" id="{3D63A2EF-7F66-8552-24B8-53D99A89D1DA}"/>
              </a:ext>
            </a:extLst>
          </p:cNvPr>
          <p:cNvSpPr/>
          <p:nvPr/>
        </p:nvSpPr>
        <p:spPr>
          <a:xfrm>
            <a:off x="479684" y="2989502"/>
            <a:ext cx="8997051" cy="2629902"/>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spcAft>
                <a:spcPts val="1800"/>
              </a:spcAft>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Both sides must take responsibility</a:t>
            </a:r>
          </a:p>
          <a:p>
            <a:pPr algn="ctr"/>
            <a:r>
              <a:rPr lang="en-US" sz="4000" b="1" dirty="0">
                <a:effectLst>
                  <a:glow rad="139700">
                    <a:schemeClr val="bg1"/>
                  </a:glow>
                </a:effectLst>
                <a:latin typeface="Calibri" panose="020F0502020204030204" pitchFamily="34" charset="0"/>
                <a:cs typeface="Calibri" panose="020F0502020204030204" pitchFamily="34" charset="0"/>
              </a:rPr>
              <a:t>Having the mind of Christ</a:t>
            </a:r>
          </a:p>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(selflessness and humility)</a:t>
            </a:r>
          </a:p>
        </p:txBody>
      </p:sp>
    </p:spTree>
    <p:extLst>
      <p:ext uri="{BB962C8B-B14F-4D97-AF65-F5344CB8AC3E}">
        <p14:creationId xmlns:p14="http://schemas.microsoft.com/office/powerpoint/2010/main" val="2655354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479684" y="243829"/>
            <a:ext cx="11017772"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Handling Conflict in a Christlike Way</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I entreat Euodia and I entreat </a:t>
            </a:r>
            <a:r>
              <a:rPr lang="en-US" sz="4000" b="1" dirty="0" err="1">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agree in the Lord</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I ask you also, true companion, help these women, who have labored side by side with me in the gospel together with Clement and the rest of my fellow workers, whose names are in the book of life.</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
        <p:nvSpPr>
          <p:cNvPr id="2" name="Rectangle: Rounded Corners 1">
            <a:extLst>
              <a:ext uri="{FF2B5EF4-FFF2-40B4-BE49-F238E27FC236}">
                <a16:creationId xmlns:a16="http://schemas.microsoft.com/office/drawing/2014/main" id="{20B07855-9308-81E7-D1EA-01FE8C96C307}"/>
              </a:ext>
            </a:extLst>
          </p:cNvPr>
          <p:cNvSpPr/>
          <p:nvPr/>
        </p:nvSpPr>
        <p:spPr>
          <a:xfrm>
            <a:off x="1111770" y="3612629"/>
            <a:ext cx="9968460" cy="1334125"/>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spcAft>
                <a:spcPts val="1800"/>
              </a:spcAft>
              <a:buFont typeface="+mj-lt"/>
              <a:buAutoNum type="arabicPeriod" startAt="2"/>
            </a:pPr>
            <a:r>
              <a:rPr lang="en-US" sz="4000" b="1" dirty="0">
                <a:effectLst>
                  <a:glow rad="139700">
                    <a:schemeClr val="bg1"/>
                  </a:glow>
                </a:effectLst>
                <a:latin typeface="Calibri" panose="020F0502020204030204" pitchFamily="34" charset="0"/>
                <a:cs typeface="Calibri" panose="020F0502020204030204" pitchFamily="34" charset="0"/>
              </a:rPr>
              <a:t>Involve Christ in it!</a:t>
            </a:r>
          </a:p>
        </p:txBody>
      </p:sp>
    </p:spTree>
    <p:extLst>
      <p:ext uri="{BB962C8B-B14F-4D97-AF65-F5344CB8AC3E}">
        <p14:creationId xmlns:p14="http://schemas.microsoft.com/office/powerpoint/2010/main" val="168272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479684" y="243829"/>
            <a:ext cx="11017772"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Handling Conflict in a Christlike Way</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I entreat Euodia and I entreat </a:t>
            </a:r>
            <a:r>
              <a:rPr lang="en-US" sz="4000" b="1" dirty="0" err="1">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agree in the Lord</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I ask you also, true companion, help these women, who have labored side by side with me in the gospel together with Clement and the rest of my fellow workers, whose names are in the book of life.</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
        <p:nvSpPr>
          <p:cNvPr id="2" name="Rectangle: Rounded Corners 1">
            <a:extLst>
              <a:ext uri="{FF2B5EF4-FFF2-40B4-BE49-F238E27FC236}">
                <a16:creationId xmlns:a16="http://schemas.microsoft.com/office/drawing/2014/main" id="{20B07855-9308-81E7-D1EA-01FE8C96C307}"/>
              </a:ext>
            </a:extLst>
          </p:cNvPr>
          <p:cNvSpPr/>
          <p:nvPr/>
        </p:nvSpPr>
        <p:spPr>
          <a:xfrm>
            <a:off x="1111770" y="3395751"/>
            <a:ext cx="9968460" cy="3429000"/>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startAt="3"/>
            </a:pPr>
            <a:r>
              <a:rPr lang="en-US" sz="4000" b="1" dirty="0">
                <a:effectLst>
                  <a:glow rad="139700">
                    <a:schemeClr val="bg1"/>
                  </a:glow>
                </a:effectLst>
                <a:latin typeface="Calibri" panose="020F0502020204030204" pitchFamily="34" charset="0"/>
                <a:cs typeface="Calibri" panose="020F0502020204030204" pitchFamily="34" charset="0"/>
              </a:rPr>
              <a:t>Apply attitudes of Philippians 2:2-8</a:t>
            </a:r>
          </a:p>
          <a:p>
            <a:pPr marL="1028700" lvl="1"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Is conflict due to rivalry or conceit?</a:t>
            </a:r>
          </a:p>
          <a:p>
            <a:pPr marL="1028700" lvl="1"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Am I counting them more significant than  me?</a:t>
            </a:r>
          </a:p>
          <a:p>
            <a:pPr marL="1028700" lvl="1"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What are their/God’s interests in this?</a:t>
            </a:r>
          </a:p>
        </p:txBody>
      </p:sp>
      <p:sp>
        <p:nvSpPr>
          <p:cNvPr id="4" name="Rectangle: Rounded Corners 3">
            <a:extLst>
              <a:ext uri="{FF2B5EF4-FFF2-40B4-BE49-F238E27FC236}">
                <a16:creationId xmlns:a16="http://schemas.microsoft.com/office/drawing/2014/main" id="{A4C9320E-4660-57E4-C9E8-3876C39DDC80}"/>
              </a:ext>
            </a:extLst>
          </p:cNvPr>
          <p:cNvSpPr/>
          <p:nvPr/>
        </p:nvSpPr>
        <p:spPr>
          <a:xfrm>
            <a:off x="1743856" y="1223615"/>
            <a:ext cx="9968460" cy="989351"/>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“Agree” translated in 2:2 as “same mind”</a:t>
            </a:r>
          </a:p>
        </p:txBody>
      </p:sp>
    </p:spTree>
    <p:extLst>
      <p:ext uri="{BB962C8B-B14F-4D97-AF65-F5344CB8AC3E}">
        <p14:creationId xmlns:p14="http://schemas.microsoft.com/office/powerpoint/2010/main" val="1068177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0"/>
                            </p:stCondLst>
                            <p:childTnLst>
                              <p:par>
                                <p:cTn id="15" presetID="16" presetClass="entr" presetSubtype="21"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479684" y="243829"/>
            <a:ext cx="11017772"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Handling Conflict in a Christlike Way</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I entreat Euodia and I entreat </a:t>
            </a:r>
            <a:r>
              <a:rPr lang="en-US" sz="4000" b="1" dirty="0" err="1">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agree in the Lord.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 ask you also, true companion, help these women</a:t>
            </a:r>
            <a:r>
              <a:rPr lang="en-US" sz="4000" b="1" dirty="0">
                <a:effectLst>
                  <a:glow rad="139700">
                    <a:schemeClr val="bg1"/>
                  </a:glow>
                </a:effectLst>
                <a:latin typeface="Calibri" panose="020F0502020204030204" pitchFamily="34" charset="0"/>
                <a:cs typeface="Calibri" panose="020F0502020204030204" pitchFamily="34" charset="0"/>
              </a:rPr>
              <a:t>, who have labored side by side with me in the gospel together with Clement and the rest of my fellow workers, whose names are in the book of life.</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
        <p:nvSpPr>
          <p:cNvPr id="2" name="Rectangle: Rounded Corners 1">
            <a:extLst>
              <a:ext uri="{FF2B5EF4-FFF2-40B4-BE49-F238E27FC236}">
                <a16:creationId xmlns:a16="http://schemas.microsoft.com/office/drawing/2014/main" id="{20B07855-9308-81E7-D1EA-01FE8C96C307}"/>
              </a:ext>
            </a:extLst>
          </p:cNvPr>
          <p:cNvSpPr/>
          <p:nvPr/>
        </p:nvSpPr>
        <p:spPr>
          <a:xfrm>
            <a:off x="1004340" y="4167266"/>
            <a:ext cx="9968460" cy="1275183"/>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spcAft>
                <a:spcPts val="1800"/>
              </a:spcAft>
              <a:buFont typeface="+mj-lt"/>
              <a:buAutoNum type="arabicPeriod" startAt="4"/>
            </a:pPr>
            <a:r>
              <a:rPr lang="en-US" sz="4000" b="1" dirty="0">
                <a:effectLst>
                  <a:glow rad="139700">
                    <a:schemeClr val="bg1"/>
                  </a:glow>
                </a:effectLst>
                <a:latin typeface="Calibri" panose="020F0502020204030204" pitchFamily="34" charset="0"/>
                <a:cs typeface="Calibri" panose="020F0502020204030204" pitchFamily="34" charset="0"/>
              </a:rPr>
              <a:t>Have the humility to get outside help!</a:t>
            </a:r>
          </a:p>
        </p:txBody>
      </p:sp>
    </p:spTree>
    <p:extLst>
      <p:ext uri="{BB962C8B-B14F-4D97-AF65-F5344CB8AC3E}">
        <p14:creationId xmlns:p14="http://schemas.microsoft.com/office/powerpoint/2010/main" val="3525558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224851" y="243829"/>
            <a:ext cx="11752289"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Conflict – Why does Resolving it Matter?</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153006"/>
            <a:ext cx="11232632" cy="3785652"/>
          </a:xfrm>
          <a:prstGeom prst="rect">
            <a:avLst/>
          </a:prstGeom>
          <a:solidFill>
            <a:srgbClr val="615755">
              <a:alpha val="70000"/>
            </a:srgbClr>
          </a:solid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Who does the conflict affect?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You</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The person/people you’re in conflict with</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The people around you who are observing it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The body of Christ</a:t>
            </a:r>
          </a:p>
          <a:p>
            <a:pPr marL="571500" indent="-571500">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Unbelievers – hurts message of the Gospel </a:t>
            </a:r>
          </a:p>
        </p:txBody>
      </p:sp>
      <p:sp>
        <p:nvSpPr>
          <p:cNvPr id="2" name="Rectangle: Rounded Corners 1">
            <a:extLst>
              <a:ext uri="{FF2B5EF4-FFF2-40B4-BE49-F238E27FC236}">
                <a16:creationId xmlns:a16="http://schemas.microsoft.com/office/drawing/2014/main" id="{4E806123-9C92-DE36-0E13-7EBFF0B3CF5F}"/>
              </a:ext>
            </a:extLst>
          </p:cNvPr>
          <p:cNvSpPr/>
          <p:nvPr/>
        </p:nvSpPr>
        <p:spPr>
          <a:xfrm>
            <a:off x="2128602" y="3147935"/>
            <a:ext cx="7585024" cy="1633927"/>
          </a:xfrm>
          <a:prstGeom prst="roundRect">
            <a:avLst/>
          </a:prstGeom>
          <a:solidFill>
            <a:srgbClr val="1B1112"/>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Are you willing to view your conflict as God views it?</a:t>
            </a:r>
          </a:p>
        </p:txBody>
      </p:sp>
    </p:spTree>
    <p:extLst>
      <p:ext uri="{BB962C8B-B14F-4D97-AF65-F5344CB8AC3E}">
        <p14:creationId xmlns:p14="http://schemas.microsoft.com/office/powerpoint/2010/main" val="15016020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495108"/>
            <a:ext cx="11232632" cy="861774"/>
          </a:xfrm>
          <a:prstGeom prst="rect">
            <a:avLst/>
          </a:prstGeom>
          <a:solidFill>
            <a:srgbClr val="224C6B">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Living Heavenly Lives in an Earthly World</a:t>
            </a:r>
          </a:p>
        </p:txBody>
      </p:sp>
      <p:sp>
        <p:nvSpPr>
          <p:cNvPr id="6" name="TextBox 5">
            <a:extLst>
              <a:ext uri="{FF2B5EF4-FFF2-40B4-BE49-F238E27FC236}">
                <a16:creationId xmlns:a16="http://schemas.microsoft.com/office/drawing/2014/main" id="{5D4A6177-42AA-B756-9011-1B975FAB88EE}"/>
              </a:ext>
            </a:extLst>
          </p:cNvPr>
          <p:cNvSpPr txBox="1"/>
          <p:nvPr/>
        </p:nvSpPr>
        <p:spPr>
          <a:xfrm>
            <a:off x="80686" y="4158789"/>
            <a:ext cx="6868756" cy="2554545"/>
          </a:xfrm>
          <a:prstGeom prst="rect">
            <a:avLst/>
          </a:prstGeom>
          <a:solidFill>
            <a:srgbClr val="224C6B">
              <a:alpha val="50000"/>
            </a:srgbClr>
          </a:solid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Big truths applied to:</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Conflict (2-3)</a:t>
            </a:r>
          </a:p>
          <a:p>
            <a:pPr marL="914400" indent="-914400">
              <a:buFont typeface="+mj-lt"/>
              <a:buAutoNum type="arabicPeriod"/>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Mental Health/Stability (4)</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Times of Anxiety (6-9)</a:t>
            </a:r>
          </a:p>
        </p:txBody>
      </p:sp>
    </p:spTree>
    <p:extLst>
      <p:ext uri="{BB962C8B-B14F-4D97-AF65-F5344CB8AC3E}">
        <p14:creationId xmlns:p14="http://schemas.microsoft.com/office/powerpoint/2010/main" val="425769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4" y="495108"/>
            <a:ext cx="11232632"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Mental Health/Stability</a:t>
            </a:r>
          </a:p>
        </p:txBody>
      </p:sp>
      <p:sp>
        <p:nvSpPr>
          <p:cNvPr id="3" name="TextBox 2">
            <a:extLst>
              <a:ext uri="{FF2B5EF4-FFF2-40B4-BE49-F238E27FC236}">
                <a16:creationId xmlns:a16="http://schemas.microsoft.com/office/drawing/2014/main" id="{93EFCB69-FE1D-372A-9E0A-26BED5B7DE5A}"/>
              </a:ext>
            </a:extLst>
          </p:cNvPr>
          <p:cNvSpPr txBox="1"/>
          <p:nvPr/>
        </p:nvSpPr>
        <p:spPr>
          <a:xfrm>
            <a:off x="472576" y="4916342"/>
            <a:ext cx="11232632" cy="1446550"/>
          </a:xfrm>
          <a:prstGeom prst="rect">
            <a:avLst/>
          </a:prstGeom>
          <a:solidFill>
            <a:srgbClr val="9B7721">
              <a:alpha val="7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Rejoice in the Lord always; again I will say, rejoice.                                    Philippians 4:4</a:t>
            </a:r>
          </a:p>
        </p:txBody>
      </p:sp>
      <p:sp>
        <p:nvSpPr>
          <p:cNvPr id="2" name="Rectangle: Rounded Corners 1">
            <a:extLst>
              <a:ext uri="{FF2B5EF4-FFF2-40B4-BE49-F238E27FC236}">
                <a16:creationId xmlns:a16="http://schemas.microsoft.com/office/drawing/2014/main" id="{AF6E953F-B272-768D-0C79-0EC654B78ED1}"/>
              </a:ext>
            </a:extLst>
          </p:cNvPr>
          <p:cNvSpPr/>
          <p:nvPr/>
        </p:nvSpPr>
        <p:spPr>
          <a:xfrm>
            <a:off x="1465633" y="3047564"/>
            <a:ext cx="8979155" cy="1373670"/>
          </a:xfrm>
          <a:prstGeom prst="roundRect">
            <a:avLst/>
          </a:prstGeom>
          <a:solidFill>
            <a:srgbClr val="3C5F75"/>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Meaning:  Be continually rejoicing!</a:t>
            </a:r>
          </a:p>
        </p:txBody>
      </p:sp>
    </p:spTree>
    <p:extLst>
      <p:ext uri="{BB962C8B-B14F-4D97-AF65-F5344CB8AC3E}">
        <p14:creationId xmlns:p14="http://schemas.microsoft.com/office/powerpoint/2010/main" val="8818752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313433" y="110493"/>
            <a:ext cx="11557146"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Does this mean we must always be happy?</a:t>
            </a:r>
          </a:p>
        </p:txBody>
      </p:sp>
      <p:sp>
        <p:nvSpPr>
          <p:cNvPr id="3" name="TextBox 2">
            <a:extLst>
              <a:ext uri="{FF2B5EF4-FFF2-40B4-BE49-F238E27FC236}">
                <a16:creationId xmlns:a16="http://schemas.microsoft.com/office/drawing/2014/main" id="{93EFCB69-FE1D-372A-9E0A-26BED5B7DE5A}"/>
              </a:ext>
            </a:extLst>
          </p:cNvPr>
          <p:cNvSpPr txBox="1"/>
          <p:nvPr/>
        </p:nvSpPr>
        <p:spPr>
          <a:xfrm>
            <a:off x="475690" y="1890515"/>
            <a:ext cx="11232632" cy="4832092"/>
          </a:xfrm>
          <a:prstGeom prst="rect">
            <a:avLst/>
          </a:prstGeom>
          <a:solidFill>
            <a:srgbClr val="9B7721">
              <a:alpha val="7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Rejoice: </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Emotion felt when you  feel like things are working out</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Wisemen’s joy at seeing the star</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Disciples’ joy upon realizing Jesus was alive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What we’ll feel when Jesus’ glory is revealed (Genuine gladness and joy!)</a:t>
            </a:r>
          </a:p>
        </p:txBody>
      </p:sp>
      <p:sp>
        <p:nvSpPr>
          <p:cNvPr id="2" name="Rectangle: Rounded Corners 1">
            <a:extLst>
              <a:ext uri="{FF2B5EF4-FFF2-40B4-BE49-F238E27FC236}">
                <a16:creationId xmlns:a16="http://schemas.microsoft.com/office/drawing/2014/main" id="{471797A9-646F-32D6-1A06-79C3860FB062}"/>
              </a:ext>
            </a:extLst>
          </p:cNvPr>
          <p:cNvSpPr/>
          <p:nvPr/>
        </p:nvSpPr>
        <p:spPr>
          <a:xfrm>
            <a:off x="2546288" y="1153805"/>
            <a:ext cx="8979155" cy="1373670"/>
          </a:xfrm>
          <a:prstGeom prst="roundRect">
            <a:avLst/>
          </a:prstGeom>
          <a:solidFill>
            <a:srgbClr val="3C5F75"/>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How can an emotion be commanded?</a:t>
            </a:r>
          </a:p>
        </p:txBody>
      </p:sp>
    </p:spTree>
    <p:extLst>
      <p:ext uri="{BB962C8B-B14F-4D97-AF65-F5344CB8AC3E}">
        <p14:creationId xmlns:p14="http://schemas.microsoft.com/office/powerpoint/2010/main" val="1951633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Does the Internet Know What I'm Thinking? | SWGfL">
            <a:extLst>
              <a:ext uri="{FF2B5EF4-FFF2-40B4-BE49-F238E27FC236}">
                <a16:creationId xmlns:a16="http://schemas.microsoft.com/office/drawing/2014/main" id="{2924F121-D328-0A99-2C4C-EE88C4490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4" y="0"/>
            <a:ext cx="11232632"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What are the Top Challenges in Your Life?</a:t>
            </a:r>
          </a:p>
        </p:txBody>
      </p:sp>
      <p:sp>
        <p:nvSpPr>
          <p:cNvPr id="2" name="TextBox 1">
            <a:extLst>
              <a:ext uri="{FF2B5EF4-FFF2-40B4-BE49-F238E27FC236}">
                <a16:creationId xmlns:a16="http://schemas.microsoft.com/office/drawing/2014/main" id="{80BE5BAA-14CF-798B-B6BD-D4D3500D2785}"/>
              </a:ext>
            </a:extLst>
          </p:cNvPr>
          <p:cNvSpPr txBox="1"/>
          <p:nvPr/>
        </p:nvSpPr>
        <p:spPr>
          <a:xfrm>
            <a:off x="9008383" y="1751193"/>
            <a:ext cx="2942389"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Marriage</a:t>
            </a:r>
          </a:p>
        </p:txBody>
      </p:sp>
      <p:sp>
        <p:nvSpPr>
          <p:cNvPr id="5" name="TextBox 4">
            <a:extLst>
              <a:ext uri="{FF2B5EF4-FFF2-40B4-BE49-F238E27FC236}">
                <a16:creationId xmlns:a16="http://schemas.microsoft.com/office/drawing/2014/main" id="{39A481D8-991F-BEB9-22E9-4B82FACD00CB}"/>
              </a:ext>
            </a:extLst>
          </p:cNvPr>
          <p:cNvSpPr txBox="1"/>
          <p:nvPr/>
        </p:nvSpPr>
        <p:spPr>
          <a:xfrm>
            <a:off x="1166868" y="2612967"/>
            <a:ext cx="4053525"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Child Raising</a:t>
            </a:r>
          </a:p>
        </p:txBody>
      </p:sp>
      <p:sp>
        <p:nvSpPr>
          <p:cNvPr id="6" name="TextBox 5">
            <a:extLst>
              <a:ext uri="{FF2B5EF4-FFF2-40B4-BE49-F238E27FC236}">
                <a16:creationId xmlns:a16="http://schemas.microsoft.com/office/drawing/2014/main" id="{C04191EB-CC03-5E5C-0C97-D076F939DC6D}"/>
              </a:ext>
            </a:extLst>
          </p:cNvPr>
          <p:cNvSpPr txBox="1"/>
          <p:nvPr/>
        </p:nvSpPr>
        <p:spPr>
          <a:xfrm>
            <a:off x="846826" y="4130074"/>
            <a:ext cx="8639380"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Discouragement / Depression</a:t>
            </a:r>
          </a:p>
        </p:txBody>
      </p:sp>
      <p:sp>
        <p:nvSpPr>
          <p:cNvPr id="7" name="TextBox 6">
            <a:extLst>
              <a:ext uri="{FF2B5EF4-FFF2-40B4-BE49-F238E27FC236}">
                <a16:creationId xmlns:a16="http://schemas.microsoft.com/office/drawing/2014/main" id="{85D12A66-20FE-356D-D542-70BD8386806A}"/>
              </a:ext>
            </a:extLst>
          </p:cNvPr>
          <p:cNvSpPr txBox="1"/>
          <p:nvPr/>
        </p:nvSpPr>
        <p:spPr>
          <a:xfrm>
            <a:off x="7021640" y="5376994"/>
            <a:ext cx="4929132"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Work Difficulties</a:t>
            </a:r>
          </a:p>
        </p:txBody>
      </p:sp>
      <p:sp>
        <p:nvSpPr>
          <p:cNvPr id="8" name="TextBox 7">
            <a:extLst>
              <a:ext uri="{FF2B5EF4-FFF2-40B4-BE49-F238E27FC236}">
                <a16:creationId xmlns:a16="http://schemas.microsoft.com/office/drawing/2014/main" id="{BEFADEDF-B7E0-76FD-CACB-F6671C7ACDA3}"/>
              </a:ext>
            </a:extLst>
          </p:cNvPr>
          <p:cNvSpPr txBox="1"/>
          <p:nvPr/>
        </p:nvSpPr>
        <p:spPr>
          <a:xfrm>
            <a:off x="54347" y="5806456"/>
            <a:ext cx="6278565"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Financial Difficulties</a:t>
            </a:r>
          </a:p>
        </p:txBody>
      </p:sp>
      <p:sp>
        <p:nvSpPr>
          <p:cNvPr id="9" name="TextBox 8">
            <a:extLst>
              <a:ext uri="{FF2B5EF4-FFF2-40B4-BE49-F238E27FC236}">
                <a16:creationId xmlns:a16="http://schemas.microsoft.com/office/drawing/2014/main" id="{81BE663E-8627-3485-2767-397C438C7EDE}"/>
              </a:ext>
            </a:extLst>
          </p:cNvPr>
          <p:cNvSpPr txBox="1"/>
          <p:nvPr/>
        </p:nvSpPr>
        <p:spPr>
          <a:xfrm>
            <a:off x="147172" y="1320306"/>
            <a:ext cx="2510445"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Conflict</a:t>
            </a:r>
          </a:p>
        </p:txBody>
      </p:sp>
      <p:sp>
        <p:nvSpPr>
          <p:cNvPr id="10" name="TextBox 9">
            <a:extLst>
              <a:ext uri="{FF2B5EF4-FFF2-40B4-BE49-F238E27FC236}">
                <a16:creationId xmlns:a16="http://schemas.microsoft.com/office/drawing/2014/main" id="{D84326B7-9C0A-AFFC-53F4-871FD93DAC4B}"/>
              </a:ext>
            </a:extLst>
          </p:cNvPr>
          <p:cNvSpPr txBox="1"/>
          <p:nvPr/>
        </p:nvSpPr>
        <p:spPr>
          <a:xfrm>
            <a:off x="8243612" y="2998113"/>
            <a:ext cx="3366338"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Friends</a:t>
            </a:r>
          </a:p>
        </p:txBody>
      </p:sp>
    </p:spTree>
    <p:extLst>
      <p:ext uri="{BB962C8B-B14F-4D97-AF65-F5344CB8AC3E}">
        <p14:creationId xmlns:p14="http://schemas.microsoft.com/office/powerpoint/2010/main" val="1637459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1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EFCB69-FE1D-372A-9E0A-26BED5B7DE5A}"/>
              </a:ext>
            </a:extLst>
          </p:cNvPr>
          <p:cNvSpPr txBox="1"/>
          <p:nvPr/>
        </p:nvSpPr>
        <p:spPr>
          <a:xfrm>
            <a:off x="472576" y="4916342"/>
            <a:ext cx="11232632" cy="1446550"/>
          </a:xfrm>
          <a:prstGeom prst="rect">
            <a:avLst/>
          </a:prstGeom>
          <a:solidFill>
            <a:srgbClr val="9B7721">
              <a:alpha val="7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Rejoice</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in the Lord </a:t>
            </a:r>
            <a:r>
              <a:rPr lang="en-US" sz="4400" b="1" dirty="0">
                <a:effectLst>
                  <a:glow rad="139700">
                    <a:schemeClr val="bg1"/>
                  </a:glow>
                </a:effectLst>
                <a:latin typeface="Calibri" panose="020F0502020204030204" pitchFamily="34" charset="0"/>
                <a:cs typeface="Calibri" panose="020F0502020204030204" pitchFamily="34" charset="0"/>
              </a:rPr>
              <a:t>always; again I will say, rejoice.                                    Philippians 4:4</a:t>
            </a:r>
          </a:p>
        </p:txBody>
      </p:sp>
      <p:sp>
        <p:nvSpPr>
          <p:cNvPr id="2" name="Rectangle: Rounded Corners 1">
            <a:extLst>
              <a:ext uri="{FF2B5EF4-FFF2-40B4-BE49-F238E27FC236}">
                <a16:creationId xmlns:a16="http://schemas.microsoft.com/office/drawing/2014/main" id="{4F025874-B055-2F57-A667-B80FFD40A959}"/>
              </a:ext>
            </a:extLst>
          </p:cNvPr>
          <p:cNvSpPr/>
          <p:nvPr/>
        </p:nvSpPr>
        <p:spPr>
          <a:xfrm>
            <a:off x="479684" y="1987460"/>
            <a:ext cx="11225524" cy="2285275"/>
          </a:xfrm>
          <a:prstGeom prst="roundRect">
            <a:avLst/>
          </a:prstGeom>
          <a:solidFill>
            <a:srgbClr val="3C5F75"/>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This joy is not in our circumstances</a:t>
            </a:r>
          </a:p>
          <a:p>
            <a:pPr marL="571500" indent="-571500">
              <a:spcAft>
                <a:spcPts val="18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is based on our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relationship with Christ</a:t>
            </a:r>
          </a:p>
        </p:txBody>
      </p:sp>
      <p:sp>
        <p:nvSpPr>
          <p:cNvPr id="5" name="TextBox 4">
            <a:extLst>
              <a:ext uri="{FF2B5EF4-FFF2-40B4-BE49-F238E27FC236}">
                <a16:creationId xmlns:a16="http://schemas.microsoft.com/office/drawing/2014/main" id="{DC29EDE9-7F0D-1767-13A4-BB5E0F39BA2C}"/>
              </a:ext>
            </a:extLst>
          </p:cNvPr>
          <p:cNvSpPr txBox="1"/>
          <p:nvPr/>
        </p:nvSpPr>
        <p:spPr>
          <a:xfrm>
            <a:off x="313433" y="110493"/>
            <a:ext cx="11557146"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Does this mean we must always be happy?</a:t>
            </a:r>
          </a:p>
        </p:txBody>
      </p:sp>
    </p:spTree>
    <p:extLst>
      <p:ext uri="{BB962C8B-B14F-4D97-AF65-F5344CB8AC3E}">
        <p14:creationId xmlns:p14="http://schemas.microsoft.com/office/powerpoint/2010/main" val="18605548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EFCB69-FE1D-372A-9E0A-26BED5B7DE5A}"/>
              </a:ext>
            </a:extLst>
          </p:cNvPr>
          <p:cNvSpPr txBox="1"/>
          <p:nvPr/>
        </p:nvSpPr>
        <p:spPr>
          <a:xfrm>
            <a:off x="475690" y="3068142"/>
            <a:ext cx="11232632" cy="2800767"/>
          </a:xfrm>
          <a:prstGeom prst="rect">
            <a:avLst/>
          </a:prstGeom>
          <a:solidFill>
            <a:srgbClr val="9B7721">
              <a:alpha val="7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I feel good about myself if:</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Someone loves me</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My career is going well</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I’m financially secure</a:t>
            </a:r>
          </a:p>
        </p:txBody>
      </p:sp>
      <p:sp>
        <p:nvSpPr>
          <p:cNvPr id="2" name="TextBox 1">
            <a:extLst>
              <a:ext uri="{FF2B5EF4-FFF2-40B4-BE49-F238E27FC236}">
                <a16:creationId xmlns:a16="http://schemas.microsoft.com/office/drawing/2014/main" id="{A369F355-5129-BE55-9B0C-14F8681FAC98}"/>
              </a:ext>
            </a:extLst>
          </p:cNvPr>
          <p:cNvSpPr txBox="1"/>
          <p:nvPr/>
        </p:nvSpPr>
        <p:spPr>
          <a:xfrm>
            <a:off x="313433" y="110493"/>
            <a:ext cx="11557146"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The Role of Identity</a:t>
            </a:r>
          </a:p>
        </p:txBody>
      </p:sp>
      <p:sp>
        <p:nvSpPr>
          <p:cNvPr id="4" name="TextBox 3">
            <a:extLst>
              <a:ext uri="{FF2B5EF4-FFF2-40B4-BE49-F238E27FC236}">
                <a16:creationId xmlns:a16="http://schemas.microsoft.com/office/drawing/2014/main" id="{C181D339-65BB-5FC3-D572-4695064A0991}"/>
              </a:ext>
            </a:extLst>
          </p:cNvPr>
          <p:cNvSpPr txBox="1"/>
          <p:nvPr/>
        </p:nvSpPr>
        <p:spPr>
          <a:xfrm>
            <a:off x="475690" y="1455778"/>
            <a:ext cx="11232632" cy="1446550"/>
          </a:xfrm>
          <a:prstGeom prst="rect">
            <a:avLst/>
          </a:prstGeom>
          <a:solidFill>
            <a:srgbClr val="9B7721">
              <a:alpha val="7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Identity: The thing in life from which we get our value; what we love most</a:t>
            </a:r>
          </a:p>
        </p:txBody>
      </p:sp>
    </p:spTree>
    <p:extLst>
      <p:ext uri="{BB962C8B-B14F-4D97-AF65-F5344CB8AC3E}">
        <p14:creationId xmlns:p14="http://schemas.microsoft.com/office/powerpoint/2010/main" val="2465039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EFCB69-FE1D-372A-9E0A-26BED5B7DE5A}"/>
              </a:ext>
            </a:extLst>
          </p:cNvPr>
          <p:cNvSpPr txBox="1"/>
          <p:nvPr/>
        </p:nvSpPr>
        <p:spPr>
          <a:xfrm>
            <a:off x="475690" y="2468583"/>
            <a:ext cx="11232632" cy="1446550"/>
          </a:xfrm>
          <a:prstGeom prst="rect">
            <a:avLst/>
          </a:prstGeom>
          <a:solidFill>
            <a:srgbClr val="9B7721">
              <a:alpha val="7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What we find our identity in will determine our degree of joy in any situation…</a:t>
            </a:r>
          </a:p>
        </p:txBody>
      </p:sp>
      <p:sp>
        <p:nvSpPr>
          <p:cNvPr id="5" name="TextBox 4">
            <a:extLst>
              <a:ext uri="{FF2B5EF4-FFF2-40B4-BE49-F238E27FC236}">
                <a16:creationId xmlns:a16="http://schemas.microsoft.com/office/drawing/2014/main" id="{47D87AD8-F371-A3FB-7A6F-CC541ACE501B}"/>
              </a:ext>
            </a:extLst>
          </p:cNvPr>
          <p:cNvSpPr txBox="1"/>
          <p:nvPr/>
        </p:nvSpPr>
        <p:spPr>
          <a:xfrm>
            <a:off x="479684" y="4239234"/>
            <a:ext cx="11232632" cy="2123658"/>
          </a:xfrm>
          <a:prstGeom prst="rect">
            <a:avLst/>
          </a:prstGeom>
          <a:solidFill>
            <a:srgbClr val="9B7721">
              <a:alpha val="7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Example:  A woman gets engaged and then loses her job the next day – how does she feel about the job loss?</a:t>
            </a:r>
          </a:p>
        </p:txBody>
      </p:sp>
      <p:sp>
        <p:nvSpPr>
          <p:cNvPr id="2" name="TextBox 1">
            <a:extLst>
              <a:ext uri="{FF2B5EF4-FFF2-40B4-BE49-F238E27FC236}">
                <a16:creationId xmlns:a16="http://schemas.microsoft.com/office/drawing/2014/main" id="{A369F355-5129-BE55-9B0C-14F8681FAC98}"/>
              </a:ext>
            </a:extLst>
          </p:cNvPr>
          <p:cNvSpPr txBox="1"/>
          <p:nvPr/>
        </p:nvSpPr>
        <p:spPr>
          <a:xfrm>
            <a:off x="313433" y="110493"/>
            <a:ext cx="11557146"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The Role of Identity</a:t>
            </a:r>
          </a:p>
        </p:txBody>
      </p:sp>
    </p:spTree>
    <p:extLst>
      <p:ext uri="{BB962C8B-B14F-4D97-AF65-F5344CB8AC3E}">
        <p14:creationId xmlns:p14="http://schemas.microsoft.com/office/powerpoint/2010/main" val="38296149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EFCB69-FE1D-372A-9E0A-26BED5B7DE5A}"/>
              </a:ext>
            </a:extLst>
          </p:cNvPr>
          <p:cNvSpPr txBox="1"/>
          <p:nvPr/>
        </p:nvSpPr>
        <p:spPr>
          <a:xfrm>
            <a:off x="446434" y="1704854"/>
            <a:ext cx="11232632" cy="1446550"/>
          </a:xfrm>
          <a:prstGeom prst="rect">
            <a:avLst/>
          </a:prstGeom>
          <a:solidFill>
            <a:srgbClr val="9B7721">
              <a:alpha val="70000"/>
            </a:srgbClr>
          </a:solidFill>
        </p:spPr>
        <p:txBody>
          <a:bodyPr wrap="square" rtlCol="0">
            <a:spAutoFit/>
          </a:bodyPr>
          <a:lstStyle/>
          <a:p>
            <a:pPr algn="ctr"/>
            <a:r>
              <a:rPr lang="en-US" sz="4400" b="1" dirty="0">
                <a:effectLst>
                  <a:glow rad="139700">
                    <a:schemeClr val="bg1"/>
                  </a:glow>
                </a:effectLst>
                <a:latin typeface="Calibri" panose="020F0502020204030204" pitchFamily="34" charset="0"/>
                <a:cs typeface="Calibri" panose="020F0502020204030204" pitchFamily="34" charset="0"/>
              </a:rPr>
              <a:t>Finding our identity in anything earthly means it’s attached to something that won’t last.</a:t>
            </a:r>
          </a:p>
        </p:txBody>
      </p:sp>
      <p:sp>
        <p:nvSpPr>
          <p:cNvPr id="5" name="TextBox 4">
            <a:extLst>
              <a:ext uri="{FF2B5EF4-FFF2-40B4-BE49-F238E27FC236}">
                <a16:creationId xmlns:a16="http://schemas.microsoft.com/office/drawing/2014/main" id="{47D87AD8-F371-A3FB-7A6F-CC541ACE501B}"/>
              </a:ext>
            </a:extLst>
          </p:cNvPr>
          <p:cNvSpPr txBox="1"/>
          <p:nvPr/>
        </p:nvSpPr>
        <p:spPr>
          <a:xfrm>
            <a:off x="479684" y="3391341"/>
            <a:ext cx="11232632" cy="2800767"/>
          </a:xfrm>
          <a:prstGeom prst="rect">
            <a:avLst/>
          </a:prstGeom>
          <a:solidFill>
            <a:srgbClr val="9B7721">
              <a:alpha val="70000"/>
            </a:srgbClr>
          </a:solidFill>
        </p:spPr>
        <p:txBody>
          <a:bodyPr wrap="square" rtlCol="0">
            <a:spAutoFit/>
          </a:bodyPr>
          <a:lstStyle/>
          <a:p>
            <a:pPr marL="571500" indent="-571500">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Rejoicing in the Lord means making him our identity. </a:t>
            </a:r>
          </a:p>
          <a:p>
            <a:pPr marL="571500" indent="-571500">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If my relationship with him is okay, then life is okay! </a:t>
            </a:r>
          </a:p>
        </p:txBody>
      </p:sp>
      <p:sp>
        <p:nvSpPr>
          <p:cNvPr id="2" name="TextBox 1">
            <a:extLst>
              <a:ext uri="{FF2B5EF4-FFF2-40B4-BE49-F238E27FC236}">
                <a16:creationId xmlns:a16="http://schemas.microsoft.com/office/drawing/2014/main" id="{653B3120-53C0-3316-5C5F-EC8169C97268}"/>
              </a:ext>
            </a:extLst>
          </p:cNvPr>
          <p:cNvSpPr txBox="1"/>
          <p:nvPr/>
        </p:nvSpPr>
        <p:spPr>
          <a:xfrm>
            <a:off x="313433" y="110493"/>
            <a:ext cx="11557146"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Does this mean we must always be happy?</a:t>
            </a:r>
          </a:p>
        </p:txBody>
      </p:sp>
      <p:sp>
        <p:nvSpPr>
          <p:cNvPr id="6" name="Rectangle: Rounded Corners 5">
            <a:extLst>
              <a:ext uri="{FF2B5EF4-FFF2-40B4-BE49-F238E27FC236}">
                <a16:creationId xmlns:a16="http://schemas.microsoft.com/office/drawing/2014/main" id="{B62EECDC-7B10-0E2C-D980-74D9BB4958FC}"/>
              </a:ext>
            </a:extLst>
          </p:cNvPr>
          <p:cNvSpPr/>
          <p:nvPr/>
        </p:nvSpPr>
        <p:spPr>
          <a:xfrm>
            <a:off x="446434" y="1705369"/>
            <a:ext cx="11225524" cy="3019855"/>
          </a:xfrm>
          <a:prstGeom prst="roundRect">
            <a:avLst/>
          </a:prstGeom>
          <a:solidFill>
            <a:srgbClr val="3C5F75"/>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Rejoicing in the Lord does not mean we’re always emotionally “happy”.</a:t>
            </a:r>
          </a:p>
          <a:p>
            <a:pPr>
              <a:spcAft>
                <a:spcPts val="18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It does mean we go through life with a deep sense that life is okay – that it’s working out!</a:t>
            </a:r>
          </a:p>
        </p:txBody>
      </p:sp>
    </p:spTree>
    <p:extLst>
      <p:ext uri="{BB962C8B-B14F-4D97-AF65-F5344CB8AC3E}">
        <p14:creationId xmlns:p14="http://schemas.microsoft.com/office/powerpoint/2010/main" val="4261783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arn(inVertical)">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barn(inVertical)">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46434" y="495108"/>
            <a:ext cx="11232632"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How do we Make Christ Our Identity?</a:t>
            </a:r>
          </a:p>
        </p:txBody>
      </p:sp>
      <p:sp>
        <p:nvSpPr>
          <p:cNvPr id="5" name="TextBox 4">
            <a:extLst>
              <a:ext uri="{FF2B5EF4-FFF2-40B4-BE49-F238E27FC236}">
                <a16:creationId xmlns:a16="http://schemas.microsoft.com/office/drawing/2014/main" id="{47D87AD8-F371-A3FB-7A6F-CC541ACE501B}"/>
              </a:ext>
            </a:extLst>
          </p:cNvPr>
          <p:cNvSpPr txBox="1"/>
          <p:nvPr/>
        </p:nvSpPr>
        <p:spPr>
          <a:xfrm>
            <a:off x="479684" y="2330164"/>
            <a:ext cx="11232632" cy="3939540"/>
          </a:xfrm>
          <a:prstGeom prst="rect">
            <a:avLst/>
          </a:prstGeom>
          <a:solidFill>
            <a:srgbClr val="9B7721">
              <a:alpha val="70000"/>
            </a:srgbClr>
          </a:solidFill>
        </p:spPr>
        <p:txBody>
          <a:bodyPr wrap="square" rtlCol="0">
            <a:spAutoFit/>
          </a:bodyPr>
          <a:lstStyle/>
          <a:p>
            <a:pPr>
              <a:spcAft>
                <a:spcPts val="12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To make Christ our Identity, we must see ourselves through God’s eyes…</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Who am I in Christ?</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do I have in Christ?</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will I experience in Christ?</a:t>
            </a:r>
            <a:endParaRPr lang="en-US" sz="4400" b="1" dirty="0">
              <a:effectLst>
                <a:glow rad="139700">
                  <a:schemeClr val="bg1"/>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284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46434" y="495108"/>
            <a:ext cx="11232632"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Identity in Christ from Ephesians</a:t>
            </a:r>
          </a:p>
        </p:txBody>
      </p:sp>
      <p:sp>
        <p:nvSpPr>
          <p:cNvPr id="5" name="TextBox 4">
            <a:extLst>
              <a:ext uri="{FF2B5EF4-FFF2-40B4-BE49-F238E27FC236}">
                <a16:creationId xmlns:a16="http://schemas.microsoft.com/office/drawing/2014/main" id="{47D87AD8-F371-A3FB-7A6F-CC541ACE501B}"/>
              </a:ext>
            </a:extLst>
          </p:cNvPr>
          <p:cNvSpPr txBox="1"/>
          <p:nvPr/>
        </p:nvSpPr>
        <p:spPr>
          <a:xfrm>
            <a:off x="396559" y="2330164"/>
            <a:ext cx="11457392" cy="4093428"/>
          </a:xfrm>
          <a:prstGeom prst="rect">
            <a:avLst/>
          </a:prstGeom>
          <a:solidFill>
            <a:srgbClr val="9B7721">
              <a:alpha val="70000"/>
            </a:srgbClr>
          </a:solidFill>
        </p:spPr>
        <p:txBody>
          <a:bodyPr wrap="square" rtlCol="0">
            <a:spAutoFit/>
          </a:bodyPr>
          <a:lstStyle/>
          <a:p>
            <a:pPr>
              <a:spcAft>
                <a:spcPts val="12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In Christ I am…</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Chosen (Eph 1:4)</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Adopted as God’s child (Eph 1:5)</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Loved (Eph 2:4)</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God’s workmanship (Eph 2:10)</a:t>
            </a:r>
          </a:p>
        </p:txBody>
      </p:sp>
    </p:spTree>
    <p:extLst>
      <p:ext uri="{BB962C8B-B14F-4D97-AF65-F5344CB8AC3E}">
        <p14:creationId xmlns:p14="http://schemas.microsoft.com/office/powerpoint/2010/main" val="4174623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D87AD8-F371-A3FB-7A6F-CC541ACE501B}"/>
              </a:ext>
            </a:extLst>
          </p:cNvPr>
          <p:cNvSpPr txBox="1"/>
          <p:nvPr/>
        </p:nvSpPr>
        <p:spPr>
          <a:xfrm>
            <a:off x="396559" y="2330164"/>
            <a:ext cx="11457392" cy="4093428"/>
          </a:xfrm>
          <a:prstGeom prst="rect">
            <a:avLst/>
          </a:prstGeom>
          <a:solidFill>
            <a:srgbClr val="9B7721">
              <a:alpha val="70000"/>
            </a:srgbClr>
          </a:solidFill>
        </p:spPr>
        <p:txBody>
          <a:bodyPr wrap="square" rtlCol="0">
            <a:spAutoFit/>
          </a:bodyPr>
          <a:lstStyle/>
          <a:p>
            <a:pPr>
              <a:spcAft>
                <a:spcPts val="12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In Christ I have…</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Every spiritual blessing (Eph 1:3)</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Forgiveness of my sins (Eph 1:7)</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God’s power at work in my life (Eph 1:19)</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Spiritual life (Eph 2:5)</a:t>
            </a:r>
            <a:endParaRPr lang="en-US" sz="4400" b="1" dirty="0">
              <a:effectLst>
                <a:glow rad="139700">
                  <a:schemeClr val="bg1"/>
                </a:glo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7C43EF6-EDB1-A6B0-0D8A-D08A9D2154A9}"/>
              </a:ext>
            </a:extLst>
          </p:cNvPr>
          <p:cNvSpPr txBox="1"/>
          <p:nvPr/>
        </p:nvSpPr>
        <p:spPr>
          <a:xfrm>
            <a:off x="446434" y="495108"/>
            <a:ext cx="11232632"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Identity in Christ from Ephesians</a:t>
            </a:r>
          </a:p>
        </p:txBody>
      </p:sp>
    </p:spTree>
    <p:extLst>
      <p:ext uri="{BB962C8B-B14F-4D97-AF65-F5344CB8AC3E}">
        <p14:creationId xmlns:p14="http://schemas.microsoft.com/office/powerpoint/2010/main" val="765764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D87AD8-F371-A3FB-7A6F-CC541ACE501B}"/>
              </a:ext>
            </a:extLst>
          </p:cNvPr>
          <p:cNvSpPr txBox="1"/>
          <p:nvPr/>
        </p:nvSpPr>
        <p:spPr>
          <a:xfrm>
            <a:off x="396559" y="2330164"/>
            <a:ext cx="11457392" cy="3262432"/>
          </a:xfrm>
          <a:prstGeom prst="rect">
            <a:avLst/>
          </a:prstGeom>
          <a:solidFill>
            <a:srgbClr val="9B7721">
              <a:alpha val="70000"/>
            </a:srgbClr>
          </a:solidFill>
        </p:spPr>
        <p:txBody>
          <a:bodyPr wrap="square" rtlCol="0">
            <a:spAutoFit/>
          </a:bodyPr>
          <a:lstStyle/>
          <a:p>
            <a:pPr>
              <a:spcAft>
                <a:spcPts val="12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In Christ I </a:t>
            </a:r>
            <a:r>
              <a:rPr lang="en-US" sz="4400" b="1" u="sng" dirty="0">
                <a:solidFill>
                  <a:srgbClr val="FFFF00"/>
                </a:solidFill>
                <a:effectLst>
                  <a:glow rad="139700">
                    <a:schemeClr val="bg1"/>
                  </a:glow>
                </a:effectLst>
                <a:latin typeface="Calibri" panose="020F0502020204030204" pitchFamily="34" charset="0"/>
                <a:cs typeface="Calibri" panose="020F0502020204030204" pitchFamily="34" charset="0"/>
              </a:rPr>
              <a:t>will</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one day experience…</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Perfect holiness (Eph 1:4)</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A glorious inheritance (Eph 1:11,18)</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Being for the “praise of his glory” (Eph 1:12)</a:t>
            </a:r>
          </a:p>
        </p:txBody>
      </p:sp>
      <p:sp>
        <p:nvSpPr>
          <p:cNvPr id="3" name="TextBox 2">
            <a:extLst>
              <a:ext uri="{FF2B5EF4-FFF2-40B4-BE49-F238E27FC236}">
                <a16:creationId xmlns:a16="http://schemas.microsoft.com/office/drawing/2014/main" id="{CA7EDE56-D833-E130-6EAA-FFF52BB0DEDD}"/>
              </a:ext>
            </a:extLst>
          </p:cNvPr>
          <p:cNvSpPr txBox="1"/>
          <p:nvPr/>
        </p:nvSpPr>
        <p:spPr>
          <a:xfrm>
            <a:off x="446434" y="495108"/>
            <a:ext cx="11232632"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Identity in Christ from Ephesians</a:t>
            </a:r>
          </a:p>
        </p:txBody>
      </p:sp>
    </p:spTree>
    <p:extLst>
      <p:ext uri="{BB962C8B-B14F-4D97-AF65-F5344CB8AC3E}">
        <p14:creationId xmlns:p14="http://schemas.microsoft.com/office/powerpoint/2010/main" val="127232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 REJOICE IS A CHOICE! | Grace for the Race">
            <a:extLst>
              <a:ext uri="{FF2B5EF4-FFF2-40B4-BE49-F238E27FC236}">
                <a16:creationId xmlns:a16="http://schemas.microsoft.com/office/drawing/2014/main" id="{842687C0-A577-3ED2-6A97-03F91302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4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46434" y="495108"/>
            <a:ext cx="11232632" cy="861774"/>
          </a:xfrm>
          <a:prstGeom prst="rect">
            <a:avLst/>
          </a:prstGeom>
          <a:solidFill>
            <a:srgbClr val="3E7893">
              <a:alpha val="70000"/>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How do we Make Christ Our Identity?</a:t>
            </a:r>
          </a:p>
        </p:txBody>
      </p:sp>
      <p:sp>
        <p:nvSpPr>
          <p:cNvPr id="5" name="TextBox 4">
            <a:extLst>
              <a:ext uri="{FF2B5EF4-FFF2-40B4-BE49-F238E27FC236}">
                <a16:creationId xmlns:a16="http://schemas.microsoft.com/office/drawing/2014/main" id="{47D87AD8-F371-A3FB-7A6F-CC541ACE501B}"/>
              </a:ext>
            </a:extLst>
          </p:cNvPr>
          <p:cNvSpPr txBox="1"/>
          <p:nvPr/>
        </p:nvSpPr>
        <p:spPr>
          <a:xfrm>
            <a:off x="479684" y="1731650"/>
            <a:ext cx="11232632" cy="3939540"/>
          </a:xfrm>
          <a:prstGeom prst="rect">
            <a:avLst/>
          </a:prstGeom>
          <a:solidFill>
            <a:srgbClr val="9B7721">
              <a:alpha val="70000"/>
            </a:srgbClr>
          </a:solidFill>
        </p:spPr>
        <p:txBody>
          <a:bodyPr wrap="square" rtlCol="0">
            <a:spAutoFit/>
          </a:bodyPr>
          <a:lstStyle/>
          <a:p>
            <a:pPr>
              <a:spcAft>
                <a:spcPts val="12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To make Christ our Identity, we must see ourselves through God’s eyes…</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Who am I in Christ?</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do I have in Christ?</a:t>
            </a:r>
          </a:p>
          <a:p>
            <a:pPr marL="571500" indent="-571500">
              <a:spcAft>
                <a:spcPts val="1200"/>
              </a:spcAft>
              <a:buFont typeface="Arial" panose="020B0604020202020204" pitchFamily="34" charset="0"/>
              <a:buChar char="•"/>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What will I experience in Christ?</a:t>
            </a:r>
            <a:endParaRPr lang="en-US" sz="4400" b="1" dirty="0">
              <a:effectLst>
                <a:glow rad="139700">
                  <a:schemeClr val="bg1"/>
                </a:glow>
              </a:effectLst>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4C606CC-3271-0CDA-9AC2-5221DF2E58D3}"/>
              </a:ext>
            </a:extLst>
          </p:cNvPr>
          <p:cNvSpPr/>
          <p:nvPr/>
        </p:nvSpPr>
        <p:spPr>
          <a:xfrm>
            <a:off x="446434" y="3308468"/>
            <a:ext cx="11225524" cy="3149805"/>
          </a:xfrm>
          <a:prstGeom prst="roundRect">
            <a:avLst/>
          </a:prstGeom>
          <a:solidFill>
            <a:srgbClr val="3C5F75"/>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The degree to which I believe these truths in my heart of hearts is the degree to which I can rejoice in the Lord!</a:t>
            </a:r>
          </a:p>
          <a:p>
            <a:pPr algn="ctr">
              <a:spcAft>
                <a:spcPts val="1800"/>
              </a:spcAft>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Are you willing to pursue rejoicing in the Lord?</a:t>
            </a:r>
          </a:p>
        </p:txBody>
      </p:sp>
    </p:spTree>
    <p:extLst>
      <p:ext uri="{BB962C8B-B14F-4D97-AF65-F5344CB8AC3E}">
        <p14:creationId xmlns:p14="http://schemas.microsoft.com/office/powerpoint/2010/main" val="1812492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covering her face with her hand&#10;&#10;Description automatically generated">
            <a:extLst>
              <a:ext uri="{FF2B5EF4-FFF2-40B4-BE49-F238E27FC236}">
                <a16:creationId xmlns:a16="http://schemas.microsoft.com/office/drawing/2014/main" id="{A28CCFD9-7569-3A4B-CF45-DB842871D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 y="0"/>
            <a:ext cx="121838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495108"/>
            <a:ext cx="11232632" cy="861774"/>
          </a:xfrm>
          <a:prstGeom prst="rect">
            <a:avLst/>
          </a:prstGeom>
          <a:solidFill>
            <a:srgbClr val="513A34">
              <a:alpha val="69804"/>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What about depression?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2372648"/>
            <a:ext cx="11232632" cy="3031599"/>
          </a:xfrm>
          <a:prstGeom prst="rect">
            <a:avLst/>
          </a:prstGeom>
          <a:solidFill>
            <a:srgbClr val="513A34">
              <a:alpha val="69804"/>
            </a:srgbClr>
          </a:solidFill>
        </p:spPr>
        <p:txBody>
          <a:bodyPr wrap="square" rtlCol="0">
            <a:spAutoFit/>
          </a:bodyPr>
          <a:lstStyle/>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We must recognize that it’s a reality</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 can be common among cross-cultural workers – stress of relating, feelings of incompetence, loss of familiar identity</a:t>
            </a:r>
          </a:p>
        </p:txBody>
      </p:sp>
    </p:spTree>
    <p:extLst>
      <p:ext uri="{BB962C8B-B14F-4D97-AF65-F5344CB8AC3E}">
        <p14:creationId xmlns:p14="http://schemas.microsoft.com/office/powerpoint/2010/main" val="3287366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Does the Internet Know What I'm Thinking? | SWGfL">
            <a:extLst>
              <a:ext uri="{FF2B5EF4-FFF2-40B4-BE49-F238E27FC236}">
                <a16:creationId xmlns:a16="http://schemas.microsoft.com/office/drawing/2014/main" id="{2924F121-D328-0A99-2C4C-EE88C4490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4" y="0"/>
            <a:ext cx="11232632" cy="861774"/>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How do we Deal with these Challenges?</a:t>
            </a:r>
          </a:p>
        </p:txBody>
      </p:sp>
      <p:sp>
        <p:nvSpPr>
          <p:cNvPr id="6" name="TextBox 5">
            <a:extLst>
              <a:ext uri="{FF2B5EF4-FFF2-40B4-BE49-F238E27FC236}">
                <a16:creationId xmlns:a16="http://schemas.microsoft.com/office/drawing/2014/main" id="{C04191EB-CC03-5E5C-0C97-D076F939DC6D}"/>
              </a:ext>
            </a:extLst>
          </p:cNvPr>
          <p:cNvSpPr txBox="1"/>
          <p:nvPr/>
        </p:nvSpPr>
        <p:spPr>
          <a:xfrm>
            <a:off x="479684" y="1407620"/>
            <a:ext cx="8639380" cy="861774"/>
          </a:xfrm>
          <a:prstGeom prst="rect">
            <a:avLst/>
          </a:prstGeom>
          <a:solidFill>
            <a:srgbClr val="727274">
              <a:alpha val="50000"/>
            </a:srgbClr>
          </a:solidFill>
        </p:spPr>
        <p:txBody>
          <a:bodyPr wrap="square" rtlCol="0">
            <a:spAutoFit/>
          </a:bodyPr>
          <a:lstStyle/>
          <a:p>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Man’s way to deal with these:</a:t>
            </a:r>
          </a:p>
        </p:txBody>
      </p:sp>
      <p:sp>
        <p:nvSpPr>
          <p:cNvPr id="7" name="TextBox 6">
            <a:extLst>
              <a:ext uri="{FF2B5EF4-FFF2-40B4-BE49-F238E27FC236}">
                <a16:creationId xmlns:a16="http://schemas.microsoft.com/office/drawing/2014/main" id="{85D12A66-20FE-356D-D542-70BD8386806A}"/>
              </a:ext>
            </a:extLst>
          </p:cNvPr>
          <p:cNvSpPr txBox="1"/>
          <p:nvPr/>
        </p:nvSpPr>
        <p:spPr>
          <a:xfrm>
            <a:off x="2421775" y="4716893"/>
            <a:ext cx="9079419" cy="1631216"/>
          </a:xfrm>
          <a:prstGeom prst="rect">
            <a:avLst/>
          </a:prstGeom>
          <a:solidFill>
            <a:srgbClr val="727274">
              <a:alpha val="50000"/>
            </a:srgbClr>
          </a:solidFill>
        </p:spPr>
        <p:txBody>
          <a:bodyPr wrap="square" rtlCol="0">
            <a:spAutoFit/>
          </a:bodyPr>
          <a:lstStyle/>
          <a:p>
            <a:pPr lvl="1"/>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Apply powerful theological realities to everyday life</a:t>
            </a:r>
          </a:p>
        </p:txBody>
      </p:sp>
      <p:sp>
        <p:nvSpPr>
          <p:cNvPr id="3" name="TextBox 2">
            <a:extLst>
              <a:ext uri="{FF2B5EF4-FFF2-40B4-BE49-F238E27FC236}">
                <a16:creationId xmlns:a16="http://schemas.microsoft.com/office/drawing/2014/main" id="{157D440C-0D38-E4A4-F87A-609EC585BFF6}"/>
              </a:ext>
            </a:extLst>
          </p:cNvPr>
          <p:cNvSpPr txBox="1"/>
          <p:nvPr/>
        </p:nvSpPr>
        <p:spPr>
          <a:xfrm>
            <a:off x="1105911" y="2291544"/>
            <a:ext cx="8639380" cy="861774"/>
          </a:xfrm>
          <a:prstGeom prst="rect">
            <a:avLst/>
          </a:prstGeom>
          <a:solidFill>
            <a:srgbClr val="727274">
              <a:alpha val="50000"/>
            </a:srgbClr>
          </a:solidFill>
        </p:spPr>
        <p:txBody>
          <a:bodyPr wrap="square" rtlCol="0">
            <a:spAutoFit/>
          </a:bodyPr>
          <a:lstStyle/>
          <a:p>
            <a:pPr lvl="1"/>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Techniques and methods</a:t>
            </a:r>
          </a:p>
        </p:txBody>
      </p:sp>
      <p:sp>
        <p:nvSpPr>
          <p:cNvPr id="10" name="TextBox 9">
            <a:extLst>
              <a:ext uri="{FF2B5EF4-FFF2-40B4-BE49-F238E27FC236}">
                <a16:creationId xmlns:a16="http://schemas.microsoft.com/office/drawing/2014/main" id="{EA8C4CB6-325B-8C91-08CA-F360A7CDABDB}"/>
              </a:ext>
            </a:extLst>
          </p:cNvPr>
          <p:cNvSpPr txBox="1"/>
          <p:nvPr/>
        </p:nvSpPr>
        <p:spPr>
          <a:xfrm>
            <a:off x="1801090" y="3836302"/>
            <a:ext cx="9079419" cy="861774"/>
          </a:xfrm>
          <a:prstGeom prst="rect">
            <a:avLst/>
          </a:prstGeom>
          <a:solidFill>
            <a:srgbClr val="727274">
              <a:alpha val="50000"/>
            </a:srgbClr>
          </a:solidFill>
        </p:spPr>
        <p:txBody>
          <a:bodyPr wrap="square" rtlCol="0">
            <a:spAutoFit/>
          </a:bodyPr>
          <a:lstStyle/>
          <a:p>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God’s way to deal with these:</a:t>
            </a:r>
          </a:p>
        </p:txBody>
      </p:sp>
    </p:spTree>
    <p:extLst>
      <p:ext uri="{BB962C8B-B14F-4D97-AF65-F5344CB8AC3E}">
        <p14:creationId xmlns:p14="http://schemas.microsoft.com/office/powerpoint/2010/main" val="3490154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covering her face with her hand&#10;&#10;Description automatically generated">
            <a:extLst>
              <a:ext uri="{FF2B5EF4-FFF2-40B4-BE49-F238E27FC236}">
                <a16:creationId xmlns:a16="http://schemas.microsoft.com/office/drawing/2014/main" id="{1DEC0D60-3D3A-D00E-5E3A-D2DC78D50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 y="0"/>
            <a:ext cx="121838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495108"/>
            <a:ext cx="11232632" cy="861774"/>
          </a:xfrm>
          <a:prstGeom prst="rect">
            <a:avLst/>
          </a:prstGeom>
          <a:solidFill>
            <a:srgbClr val="513A34">
              <a:alpha val="69804"/>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What about depression?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2372648"/>
            <a:ext cx="11232632" cy="3262432"/>
          </a:xfrm>
          <a:prstGeom prst="rect">
            <a:avLst/>
          </a:prstGeom>
          <a:solidFill>
            <a:srgbClr val="513A34">
              <a:alpha val="69804"/>
            </a:srgbClr>
          </a:solidFill>
        </p:spPr>
        <p:txBody>
          <a:bodyPr wrap="square" rtlCol="0">
            <a:spAutoFit/>
          </a:bodyPr>
          <a:lstStyle/>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 doesn’t mean you’re a bad Christian!</a:t>
            </a:r>
          </a:p>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It’s nothing to be ashamed of</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 probably means you are under more significantly more stress than normal</a:t>
            </a:r>
          </a:p>
        </p:txBody>
      </p:sp>
    </p:spTree>
    <p:extLst>
      <p:ext uri="{BB962C8B-B14F-4D97-AF65-F5344CB8AC3E}">
        <p14:creationId xmlns:p14="http://schemas.microsoft.com/office/powerpoint/2010/main" val="105922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covering her face with her hand&#10;&#10;Description automatically generated">
            <a:extLst>
              <a:ext uri="{FF2B5EF4-FFF2-40B4-BE49-F238E27FC236}">
                <a16:creationId xmlns:a16="http://schemas.microsoft.com/office/drawing/2014/main" id="{39FA3C35-F433-77B8-98AE-044663AD0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 y="0"/>
            <a:ext cx="12183876" cy="6858000"/>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495108"/>
            <a:ext cx="11232632" cy="861774"/>
          </a:xfrm>
          <a:prstGeom prst="rect">
            <a:avLst/>
          </a:prstGeom>
          <a:solidFill>
            <a:srgbClr val="513A34">
              <a:alpha val="69804"/>
            </a:srgbClr>
          </a:solidFill>
        </p:spPr>
        <p:txBody>
          <a:bodyPr wrap="square" rtlCol="0">
            <a:spAutoFit/>
          </a:bodyPr>
          <a:lstStyle/>
          <a:p>
            <a:pPr algn="ctr"/>
            <a:r>
              <a:rPr lang="en-US" sz="5000" b="1" dirty="0">
                <a:effectLst>
                  <a:glow rad="139700">
                    <a:schemeClr val="bg1"/>
                  </a:glow>
                </a:effectLst>
                <a:latin typeface="Calibri" panose="020F0502020204030204" pitchFamily="34" charset="0"/>
                <a:cs typeface="Calibri" panose="020F0502020204030204" pitchFamily="34" charset="0"/>
              </a:rPr>
              <a:t>What about depression?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2372648"/>
            <a:ext cx="11232632" cy="4170372"/>
          </a:xfrm>
          <a:prstGeom prst="rect">
            <a:avLst/>
          </a:prstGeom>
          <a:solidFill>
            <a:srgbClr val="513A34">
              <a:alpha val="69804"/>
            </a:srgbClr>
          </a:solidFill>
        </p:spPr>
        <p:txBody>
          <a:bodyPr wrap="square" rtlCol="0">
            <a:spAutoFit/>
          </a:bodyPr>
          <a:lstStyle/>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 does need to be addressed!</a:t>
            </a:r>
          </a:p>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 does mean you need community</a:t>
            </a:r>
          </a:p>
          <a:p>
            <a:pPr marL="571500" indent="-571500">
              <a:spcAft>
                <a:spcPts val="1800"/>
              </a:spcAft>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It may mean you need counseling or other professional help – that’s okay</a:t>
            </a:r>
          </a:p>
          <a:p>
            <a:pPr marL="571500" indent="-571500">
              <a:buFont typeface="Arial" panose="020B0604020202020204" pitchFamily="34" charset="0"/>
              <a:buChar char="•"/>
            </a:pPr>
            <a:r>
              <a:rPr lang="en-US" sz="4400" b="1" dirty="0">
                <a:effectLst>
                  <a:glow rad="139700">
                    <a:schemeClr val="bg1"/>
                  </a:glow>
                </a:effectLst>
                <a:latin typeface="Calibri" panose="020F0502020204030204" pitchFamily="34" charset="0"/>
                <a:cs typeface="Calibri" panose="020F0502020204030204" pitchFamily="34" charset="0"/>
              </a:rPr>
              <a:t>Are we ready to help each other in this area?</a:t>
            </a:r>
          </a:p>
        </p:txBody>
      </p:sp>
    </p:spTree>
    <p:extLst>
      <p:ext uri="{BB962C8B-B14F-4D97-AF65-F5344CB8AC3E}">
        <p14:creationId xmlns:p14="http://schemas.microsoft.com/office/powerpoint/2010/main" val="41489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495108"/>
            <a:ext cx="11232632" cy="861774"/>
          </a:xfrm>
          <a:prstGeom prst="rect">
            <a:avLst/>
          </a:prstGeom>
          <a:solidFill>
            <a:srgbClr val="224C6B">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Living Heavenly Lives in an Earthly World</a:t>
            </a:r>
          </a:p>
        </p:txBody>
      </p:sp>
      <p:sp>
        <p:nvSpPr>
          <p:cNvPr id="6" name="TextBox 5">
            <a:extLst>
              <a:ext uri="{FF2B5EF4-FFF2-40B4-BE49-F238E27FC236}">
                <a16:creationId xmlns:a16="http://schemas.microsoft.com/office/drawing/2014/main" id="{09E106E8-A4D4-7EF3-F4ED-F3BB93903DEF}"/>
              </a:ext>
            </a:extLst>
          </p:cNvPr>
          <p:cNvSpPr txBox="1"/>
          <p:nvPr/>
        </p:nvSpPr>
        <p:spPr>
          <a:xfrm>
            <a:off x="80686" y="4158789"/>
            <a:ext cx="6868756" cy="2554545"/>
          </a:xfrm>
          <a:prstGeom prst="rect">
            <a:avLst/>
          </a:prstGeom>
          <a:solidFill>
            <a:srgbClr val="224C6B">
              <a:alpha val="50000"/>
            </a:srgbClr>
          </a:solid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Big truths applied to:</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Conflict (2-3)</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Mental Health/Stability (4)</a:t>
            </a:r>
          </a:p>
          <a:p>
            <a:pPr marL="914400" indent="-914400">
              <a:buFont typeface="+mj-lt"/>
              <a:buAutoNum type="arabicPeriod"/>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Times of Anxiety (6-9)</a:t>
            </a:r>
          </a:p>
        </p:txBody>
      </p:sp>
    </p:spTree>
    <p:extLst>
      <p:ext uri="{BB962C8B-B14F-4D97-AF65-F5344CB8AC3E}">
        <p14:creationId xmlns:p14="http://schemas.microsoft.com/office/powerpoint/2010/main" val="2319893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E85B8D8E-F6EA-EB41-FB8D-81A1DBD25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Times of Anxiety</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69139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do not be anxious about anything</a:t>
            </a:r>
            <a:r>
              <a:rPr lang="en-US" sz="4400" b="1" dirty="0">
                <a:effectLst>
                  <a:glow rad="139700">
                    <a:schemeClr val="bg1"/>
                  </a:glow>
                </a:effectLst>
                <a:latin typeface="Calibri" panose="020F0502020204030204" pitchFamily="34" charset="0"/>
                <a:cs typeface="Calibri" panose="020F0502020204030204" pitchFamily="34" charset="0"/>
              </a:rPr>
              <a:t>, but in everything by prayer and supplication with thanksgiving let your requests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6262C3D4-233D-D1C5-E97D-8CDCEE42704A}"/>
              </a:ext>
            </a:extLst>
          </p:cNvPr>
          <p:cNvSpPr/>
          <p:nvPr/>
        </p:nvSpPr>
        <p:spPr>
          <a:xfrm>
            <a:off x="597107" y="2523774"/>
            <a:ext cx="8352022" cy="1373670"/>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How realistic is this???</a:t>
            </a:r>
          </a:p>
        </p:txBody>
      </p:sp>
    </p:spTree>
    <p:extLst>
      <p:ext uri="{BB962C8B-B14F-4D97-AF65-F5344CB8AC3E}">
        <p14:creationId xmlns:p14="http://schemas.microsoft.com/office/powerpoint/2010/main" val="104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his head&#10;&#10;Description automatically generated">
            <a:extLst>
              <a:ext uri="{FF2B5EF4-FFF2-40B4-BE49-F238E27FC236}">
                <a16:creationId xmlns:a16="http://schemas.microsoft.com/office/drawing/2014/main" id="{39E9DA01-09F6-DF1E-A532-7CF3DD95D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Times of Anxiety</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69139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but in everything by prayer and supplication with thanksgiving let your requests be made known to God</a:t>
            </a:r>
            <a:r>
              <a:rPr lang="en-US" sz="4400" b="1" dirty="0">
                <a:effectLst>
                  <a:glow rad="139700">
                    <a:schemeClr val="bg1"/>
                  </a:glow>
                </a:effectLst>
                <a:latin typeface="Calibri" panose="020F0502020204030204" pitchFamily="34" charset="0"/>
                <a:cs typeface="Calibri" panose="020F0502020204030204" pitchFamily="34" charset="0"/>
              </a:rPr>
              <a:t>.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5" name="Rectangle: Rounded Corners 4">
            <a:extLst>
              <a:ext uri="{FF2B5EF4-FFF2-40B4-BE49-F238E27FC236}">
                <a16:creationId xmlns:a16="http://schemas.microsoft.com/office/drawing/2014/main" id="{04E08FC8-B88F-D132-86D3-477624B051DE}"/>
              </a:ext>
            </a:extLst>
          </p:cNvPr>
          <p:cNvSpPr/>
          <p:nvPr/>
        </p:nvSpPr>
        <p:spPr>
          <a:xfrm>
            <a:off x="2500858" y="3912857"/>
            <a:ext cx="8352022" cy="1373670"/>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Clear action plan in times of anxiety</a:t>
            </a:r>
          </a:p>
        </p:txBody>
      </p:sp>
    </p:spTree>
    <p:extLst>
      <p:ext uri="{BB962C8B-B14F-4D97-AF65-F5344CB8AC3E}">
        <p14:creationId xmlns:p14="http://schemas.microsoft.com/office/powerpoint/2010/main" val="33225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8DED70C9-B6BE-5974-8EF1-371766C42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Times of Anxiety</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69139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but in everything by prayer and supplication with thanksgiving let your requests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 peace of God, which surpasses all understanding, will guard your hearts and your minds in Christ Jesus</a:t>
            </a:r>
            <a:r>
              <a:rPr lang="en-US" sz="4400" b="1" dirty="0">
                <a:effectLst>
                  <a:glow rad="139700">
                    <a:schemeClr val="bg1"/>
                  </a:glow>
                </a:effectLst>
                <a:latin typeface="Calibri" panose="020F0502020204030204" pitchFamily="34" charset="0"/>
                <a:cs typeface="Calibri" panose="020F0502020204030204" pitchFamily="34" charset="0"/>
              </a:rPr>
              <a:t>.</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B16D6011-9746-C022-4D94-BBC1E3A7BF92}"/>
              </a:ext>
            </a:extLst>
          </p:cNvPr>
          <p:cNvSpPr/>
          <p:nvPr/>
        </p:nvSpPr>
        <p:spPr>
          <a:xfrm>
            <a:off x="1319133" y="1586464"/>
            <a:ext cx="8874178" cy="2066135"/>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God is the one who removes our symptoms of anxiety!</a:t>
            </a:r>
          </a:p>
        </p:txBody>
      </p:sp>
    </p:spTree>
    <p:extLst>
      <p:ext uri="{BB962C8B-B14F-4D97-AF65-F5344CB8AC3E}">
        <p14:creationId xmlns:p14="http://schemas.microsoft.com/office/powerpoint/2010/main" val="13105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1A592A0D-DEEB-5C54-C688-5DD00E5A2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The Action Plan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69139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but in everything by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prayer</a:t>
            </a:r>
            <a:r>
              <a:rPr lang="en-US" sz="4400" b="1" dirty="0">
                <a:effectLst>
                  <a:glow rad="139700">
                    <a:schemeClr val="bg1"/>
                  </a:glow>
                </a:effectLst>
                <a:latin typeface="Calibri" panose="020F0502020204030204" pitchFamily="34" charset="0"/>
                <a:cs typeface="Calibri" panose="020F0502020204030204" pitchFamily="34" charset="0"/>
              </a:rPr>
              <a:t>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supplication</a:t>
            </a:r>
            <a:r>
              <a:rPr lang="en-US" sz="4400" b="1" dirty="0">
                <a:effectLst>
                  <a:glow rad="139700">
                    <a:schemeClr val="bg1"/>
                  </a:glow>
                </a:effectLst>
                <a:latin typeface="Calibri" panose="020F0502020204030204" pitchFamily="34" charset="0"/>
                <a:cs typeface="Calibri" panose="020F0502020204030204" pitchFamily="34" charset="0"/>
              </a:rPr>
              <a:t> with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thanksgiving</a:t>
            </a:r>
            <a:r>
              <a:rPr lang="en-US" sz="4400" b="1" dirty="0">
                <a:effectLst>
                  <a:glow rad="139700">
                    <a:schemeClr val="bg1"/>
                  </a:glow>
                </a:effectLst>
                <a:latin typeface="Calibri" panose="020F0502020204030204" pitchFamily="34" charset="0"/>
                <a:cs typeface="Calibri" panose="020F0502020204030204" pitchFamily="34" charset="0"/>
              </a:rPr>
              <a:t> let your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requests</a:t>
            </a:r>
            <a:r>
              <a:rPr lang="en-US" sz="4400" b="1" dirty="0">
                <a:effectLst>
                  <a:glow rad="139700">
                    <a:schemeClr val="bg1"/>
                  </a:glow>
                </a:effectLst>
                <a:latin typeface="Calibri" panose="020F0502020204030204" pitchFamily="34" charset="0"/>
                <a:cs typeface="Calibri" panose="020F0502020204030204" pitchFamily="34" charset="0"/>
              </a:rPr>
              <a:t>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A11413FE-34E6-D501-91F5-25C0A52D499C}"/>
              </a:ext>
            </a:extLst>
          </p:cNvPr>
          <p:cNvSpPr/>
          <p:nvPr/>
        </p:nvSpPr>
        <p:spPr>
          <a:xfrm>
            <a:off x="1379094" y="3926054"/>
            <a:ext cx="9203962" cy="2066135"/>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Prayer – Word for all of prayer including praise, worship, confession, thanksgiving and making requests</a:t>
            </a:r>
          </a:p>
        </p:txBody>
      </p:sp>
    </p:spTree>
    <p:extLst>
      <p:ext uri="{BB962C8B-B14F-4D97-AF65-F5344CB8AC3E}">
        <p14:creationId xmlns:p14="http://schemas.microsoft.com/office/powerpoint/2010/main" val="114658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943FC367-6847-CEDD-9AEE-2D8AFA812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The Action Plan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69139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but in everything by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prayer</a:t>
            </a:r>
            <a:r>
              <a:rPr lang="en-US" sz="4400" b="1" dirty="0">
                <a:effectLst>
                  <a:glow rad="139700">
                    <a:schemeClr val="bg1"/>
                  </a:glow>
                </a:effectLst>
                <a:latin typeface="Calibri" panose="020F0502020204030204" pitchFamily="34" charset="0"/>
                <a:cs typeface="Calibri" panose="020F0502020204030204" pitchFamily="34" charset="0"/>
              </a:rPr>
              <a:t>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supplication</a:t>
            </a:r>
            <a:r>
              <a:rPr lang="en-US" sz="4400" b="1" dirty="0">
                <a:effectLst>
                  <a:glow rad="139700">
                    <a:schemeClr val="bg1"/>
                  </a:glow>
                </a:effectLst>
                <a:latin typeface="Calibri" panose="020F0502020204030204" pitchFamily="34" charset="0"/>
                <a:cs typeface="Calibri" panose="020F0502020204030204" pitchFamily="34" charset="0"/>
              </a:rPr>
              <a:t> with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thanksgiving</a:t>
            </a:r>
            <a:r>
              <a:rPr lang="en-US" sz="4400" b="1" dirty="0">
                <a:effectLst>
                  <a:glow rad="139700">
                    <a:schemeClr val="bg1"/>
                  </a:glow>
                </a:effectLst>
                <a:latin typeface="Calibri" panose="020F0502020204030204" pitchFamily="34" charset="0"/>
                <a:cs typeface="Calibri" panose="020F0502020204030204" pitchFamily="34" charset="0"/>
              </a:rPr>
              <a:t> let your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requests</a:t>
            </a:r>
            <a:r>
              <a:rPr lang="en-US" sz="4400" b="1" dirty="0">
                <a:effectLst>
                  <a:glow rad="139700">
                    <a:schemeClr val="bg1"/>
                  </a:glow>
                </a:effectLst>
                <a:latin typeface="Calibri" panose="020F0502020204030204" pitchFamily="34" charset="0"/>
                <a:cs typeface="Calibri" panose="020F0502020204030204" pitchFamily="34" charset="0"/>
              </a:rPr>
              <a:t>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A11413FE-34E6-D501-91F5-25C0A52D499C}"/>
              </a:ext>
            </a:extLst>
          </p:cNvPr>
          <p:cNvSpPr/>
          <p:nvPr/>
        </p:nvSpPr>
        <p:spPr>
          <a:xfrm>
            <a:off x="1379093" y="3926054"/>
            <a:ext cx="9458795" cy="2066135"/>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Thanksgiving – Both for past answers to prayer and also in trust for future answers to this prayer</a:t>
            </a:r>
          </a:p>
        </p:txBody>
      </p:sp>
    </p:spTree>
    <p:extLst>
      <p:ext uri="{BB962C8B-B14F-4D97-AF65-F5344CB8AC3E}">
        <p14:creationId xmlns:p14="http://schemas.microsoft.com/office/powerpoint/2010/main" val="264298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his head&#10;&#10;Description automatically generated">
            <a:extLst>
              <a:ext uri="{FF2B5EF4-FFF2-40B4-BE49-F238E27FC236}">
                <a16:creationId xmlns:a16="http://schemas.microsoft.com/office/drawing/2014/main" id="{A5701C0B-F2E2-B738-D993-A3B39B49D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The Action Plan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559036"/>
            <a:ext cx="11232632" cy="4832092"/>
          </a:xfrm>
          <a:prstGeom prst="rect">
            <a:avLst/>
          </a:prstGeom>
          <a:solidFill>
            <a:srgbClr val="2E5B82">
              <a:alpha val="50000"/>
            </a:srgbClr>
          </a:solidFill>
        </p:spPr>
        <p:txBody>
          <a:bodyPr wrap="square" rtlCol="0">
            <a:spAutoFit/>
          </a:bodyPr>
          <a:lstStyle/>
          <a:p>
            <a:r>
              <a:rPr lang="en-US" sz="4400" b="1" dirty="0">
                <a:effectLst>
                  <a:glow rad="139700">
                    <a:schemeClr val="bg1"/>
                  </a:glow>
                </a:effectLst>
                <a:latin typeface="Calibri" panose="020F0502020204030204" pitchFamily="34" charset="0"/>
                <a:cs typeface="Calibri" panose="020F0502020204030204" pitchFamily="34" charset="0"/>
              </a:rPr>
              <a:t>How can we thank God ahead of time when we don’t know how he is going to answer this prayer?</a:t>
            </a:r>
          </a:p>
          <a:p>
            <a:endParaRPr lang="en-US" sz="4400" b="1" dirty="0">
              <a:effectLst>
                <a:glow rad="139700">
                  <a:schemeClr val="bg1"/>
                </a:glow>
              </a:effectLst>
              <a:latin typeface="Calibri" panose="020F0502020204030204" pitchFamily="34" charset="0"/>
              <a:cs typeface="Calibri" panose="020F0502020204030204" pitchFamily="34" charset="0"/>
            </a:endParaRPr>
          </a:p>
          <a:p>
            <a:r>
              <a:rPr lang="en-US" sz="4400" b="1" dirty="0">
                <a:effectLst>
                  <a:glow rad="139700">
                    <a:schemeClr val="bg1"/>
                  </a:glow>
                </a:effectLst>
                <a:latin typeface="Calibri" panose="020F0502020204030204" pitchFamily="34" charset="0"/>
                <a:cs typeface="Calibri" panose="020F0502020204030204" pitchFamily="34" charset="0"/>
              </a:rPr>
              <a:t>“God gives us what we would have asked for if we had known everything he knows!”</a:t>
            </a:r>
          </a:p>
          <a:p>
            <a:r>
              <a:rPr lang="en-US" sz="4400" b="1" dirty="0">
                <a:effectLst>
                  <a:glow rad="139700">
                    <a:schemeClr val="bg1"/>
                  </a:glow>
                </a:effectLst>
                <a:latin typeface="Calibri" panose="020F0502020204030204" pitchFamily="34" charset="0"/>
                <a:cs typeface="Calibri" panose="020F0502020204030204" pitchFamily="34" charset="0"/>
              </a:rPr>
              <a:t>                             Dr. Timothy Keller</a:t>
            </a:r>
          </a:p>
        </p:txBody>
      </p:sp>
    </p:spTree>
    <p:extLst>
      <p:ext uri="{BB962C8B-B14F-4D97-AF65-F5344CB8AC3E}">
        <p14:creationId xmlns:p14="http://schemas.microsoft.com/office/powerpoint/2010/main" val="30353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2C5B2364-96FD-4408-60B0-18CB4FDB0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The Action Plan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69139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but in everything by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prayer</a:t>
            </a:r>
            <a:r>
              <a:rPr lang="en-US" sz="4400" b="1" dirty="0">
                <a:effectLst>
                  <a:glow rad="139700">
                    <a:schemeClr val="bg1"/>
                  </a:glow>
                </a:effectLst>
                <a:latin typeface="Calibri" panose="020F0502020204030204" pitchFamily="34" charset="0"/>
                <a:cs typeface="Calibri" panose="020F0502020204030204" pitchFamily="34" charset="0"/>
              </a:rPr>
              <a:t>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supplication</a:t>
            </a:r>
            <a:r>
              <a:rPr lang="en-US" sz="4400" b="1" dirty="0">
                <a:effectLst>
                  <a:glow rad="139700">
                    <a:schemeClr val="bg1"/>
                  </a:glow>
                </a:effectLst>
                <a:latin typeface="Calibri" panose="020F0502020204030204" pitchFamily="34" charset="0"/>
                <a:cs typeface="Calibri" panose="020F0502020204030204" pitchFamily="34" charset="0"/>
              </a:rPr>
              <a:t> with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thanksgiving</a:t>
            </a:r>
            <a:r>
              <a:rPr lang="en-US" sz="4400" b="1" dirty="0">
                <a:effectLst>
                  <a:glow rad="139700">
                    <a:schemeClr val="bg1"/>
                  </a:glow>
                </a:effectLst>
                <a:latin typeface="Calibri" panose="020F0502020204030204" pitchFamily="34" charset="0"/>
                <a:cs typeface="Calibri" panose="020F0502020204030204" pitchFamily="34" charset="0"/>
              </a:rPr>
              <a:t> let your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requests</a:t>
            </a:r>
            <a:r>
              <a:rPr lang="en-US" sz="4400" b="1" dirty="0">
                <a:effectLst>
                  <a:glow rad="139700">
                    <a:schemeClr val="bg1"/>
                  </a:glow>
                </a:effectLst>
                <a:latin typeface="Calibri" panose="020F0502020204030204" pitchFamily="34" charset="0"/>
                <a:cs typeface="Calibri" panose="020F0502020204030204" pitchFamily="34" charset="0"/>
              </a:rPr>
              <a:t>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A11413FE-34E6-D501-91F5-25C0A52D499C}"/>
              </a:ext>
            </a:extLst>
          </p:cNvPr>
          <p:cNvSpPr/>
          <p:nvPr/>
        </p:nvSpPr>
        <p:spPr>
          <a:xfrm>
            <a:off x="1379093" y="3926054"/>
            <a:ext cx="9458795" cy="2066135"/>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4000" b="1" dirty="0">
                <a:effectLst>
                  <a:glow rad="139700">
                    <a:schemeClr val="bg1"/>
                  </a:glow>
                </a:effectLst>
                <a:latin typeface="Calibri" panose="020F0502020204030204" pitchFamily="34" charset="0"/>
                <a:cs typeface="Calibri" panose="020F0502020204030204" pitchFamily="34" charset="0"/>
              </a:rPr>
              <a:t>Supplication, Requests – Ask God, ask specifically, even when you can’t imagine how he’ll answer!</a:t>
            </a:r>
          </a:p>
        </p:txBody>
      </p:sp>
    </p:spTree>
    <p:extLst>
      <p:ext uri="{BB962C8B-B14F-4D97-AF65-F5344CB8AC3E}">
        <p14:creationId xmlns:p14="http://schemas.microsoft.com/office/powerpoint/2010/main" val="41873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382285"/>
            <a:ext cx="11232632" cy="4862870"/>
          </a:xfrm>
          <a:prstGeom prst="rect">
            <a:avLst/>
          </a:prstGeom>
          <a:solidFill>
            <a:srgbClr val="224C6B">
              <a:alpha val="70000"/>
            </a:srgbClr>
          </a:solidFill>
        </p:spPr>
        <p:txBody>
          <a:bodyPr wrap="square" rtlCol="0">
            <a:spAutoFit/>
          </a:bodyPr>
          <a:lstStyle/>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5</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Have this mind among yourselves, which is yours in Christ Jesus</a:t>
            </a:r>
            <a:r>
              <a:rPr lang="en-US" sz="4000" b="1" dirty="0">
                <a:effectLst>
                  <a:glow rad="139700">
                    <a:schemeClr val="bg1"/>
                  </a:glow>
                </a:effectLst>
                <a:latin typeface="Calibri" panose="020F0502020204030204" pitchFamily="34" charset="0"/>
                <a:cs typeface="Calibri" panose="020F0502020204030204" pitchFamily="34" charset="0"/>
              </a:rPr>
              <a:t>.     (2:5)</a:t>
            </a:r>
          </a:p>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8</a:t>
            </a:r>
            <a:r>
              <a:rPr lang="en-US" sz="4000" b="1" dirty="0">
                <a:effectLst>
                  <a:glow rad="139700">
                    <a:schemeClr val="bg1"/>
                  </a:glow>
                </a:effectLst>
                <a:latin typeface="Calibri" panose="020F0502020204030204" pitchFamily="34" charset="0"/>
                <a:cs typeface="Calibri" panose="020F0502020204030204" pitchFamily="34" charset="0"/>
              </a:rPr>
              <a:t> Indeed, I count everything as loss because of the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surpassing worth of knowing Christ Jesus my Lord</a:t>
            </a:r>
            <a:r>
              <a:rPr lang="en-US" sz="4000" b="1" dirty="0">
                <a:effectLst>
                  <a:glow rad="139700">
                    <a:schemeClr val="bg1"/>
                  </a:glow>
                </a:effectLst>
                <a:latin typeface="Calibri" panose="020F0502020204030204" pitchFamily="34" charset="0"/>
                <a:cs typeface="Calibri" panose="020F0502020204030204" pitchFamily="34" charset="0"/>
              </a:rPr>
              <a:t>. (3:8)</a:t>
            </a:r>
          </a:p>
          <a:p>
            <a:pPr>
              <a:spcAft>
                <a:spcPts val="1800"/>
              </a:spcAft>
            </a:pPr>
            <a:r>
              <a:rPr lang="en-US" sz="4000" b="1" baseline="30000" dirty="0">
                <a:effectLst>
                  <a:glow rad="139700">
                    <a:schemeClr val="bg1"/>
                  </a:glow>
                </a:effectLst>
                <a:latin typeface="Calibri" panose="020F0502020204030204" pitchFamily="34" charset="0"/>
                <a:cs typeface="Calibri" panose="020F0502020204030204" pitchFamily="34" charset="0"/>
              </a:rPr>
              <a:t>20</a:t>
            </a:r>
            <a:r>
              <a:rPr lang="en-US" sz="4000" b="1" dirty="0">
                <a:effectLst>
                  <a:glow rad="139700">
                    <a:schemeClr val="bg1"/>
                  </a:glow>
                </a:effectLst>
                <a:latin typeface="Calibri" panose="020F0502020204030204" pitchFamily="34" charset="0"/>
                <a:cs typeface="Calibri" panose="020F0502020204030204" pitchFamily="34" charset="0"/>
              </a:rPr>
              <a:t> </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But our citizenship is in heaven</a:t>
            </a:r>
            <a:r>
              <a:rPr lang="en-US" sz="4000" b="1" dirty="0">
                <a:effectLst>
                  <a:glow rad="139700">
                    <a:schemeClr val="bg1"/>
                  </a:glow>
                </a:effectLst>
                <a:latin typeface="Calibri" panose="020F0502020204030204" pitchFamily="34" charset="0"/>
                <a:cs typeface="Calibri" panose="020F0502020204030204" pitchFamily="34" charset="0"/>
              </a:rPr>
              <a:t>, and from it we await a Savior, the Lord Jesus Christ…      (3:20)</a:t>
            </a:r>
          </a:p>
        </p:txBody>
      </p:sp>
      <p:sp>
        <p:nvSpPr>
          <p:cNvPr id="3" name="Rectangle: Rounded Corners 2">
            <a:extLst>
              <a:ext uri="{FF2B5EF4-FFF2-40B4-BE49-F238E27FC236}">
                <a16:creationId xmlns:a16="http://schemas.microsoft.com/office/drawing/2014/main" id="{2E34058D-5FD4-51EE-0D00-F265E875C3C1}"/>
              </a:ext>
            </a:extLst>
          </p:cNvPr>
          <p:cNvSpPr/>
          <p:nvPr/>
        </p:nvSpPr>
        <p:spPr>
          <a:xfrm>
            <a:off x="641623" y="2448884"/>
            <a:ext cx="10908751" cy="2728597"/>
          </a:xfrm>
          <a:prstGeom prst="roundRect">
            <a:avLst/>
          </a:prstGeom>
          <a:solidFill>
            <a:srgbClr val="122C4A"/>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5000" b="1" dirty="0">
                <a:effectLst>
                  <a:glow rad="139700">
                    <a:schemeClr val="bg1"/>
                  </a:glow>
                </a:effectLst>
                <a:latin typeface="Calibri" panose="020F0502020204030204" pitchFamily="34" charset="0"/>
                <a:cs typeface="Calibri" panose="020F0502020204030204" pitchFamily="34" charset="0"/>
              </a:rPr>
              <a:t>Powerful theological truths…</a:t>
            </a:r>
          </a:p>
          <a:p>
            <a:pPr>
              <a:spcAft>
                <a:spcPts val="1800"/>
              </a:spcAft>
            </a:pP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               How do they apply in real life?</a:t>
            </a:r>
          </a:p>
        </p:txBody>
      </p:sp>
      <p:sp>
        <p:nvSpPr>
          <p:cNvPr id="5" name="TextBox 4">
            <a:extLst>
              <a:ext uri="{FF2B5EF4-FFF2-40B4-BE49-F238E27FC236}">
                <a16:creationId xmlns:a16="http://schemas.microsoft.com/office/drawing/2014/main" id="{A6461EF9-0E29-A1E7-49DC-0D6C412C4014}"/>
              </a:ext>
            </a:extLst>
          </p:cNvPr>
          <p:cNvSpPr txBox="1"/>
          <p:nvPr/>
        </p:nvSpPr>
        <p:spPr>
          <a:xfrm>
            <a:off x="338209" y="15035"/>
            <a:ext cx="11515581" cy="769441"/>
          </a:xfrm>
          <a:prstGeom prst="rect">
            <a:avLst/>
          </a:prstGeom>
          <a:solidFill>
            <a:srgbClr val="224C6B">
              <a:alpha val="70000"/>
            </a:srgbClr>
          </a:solidFill>
        </p:spPr>
        <p:txBody>
          <a:bodyPr wrap="square" rtlCol="0">
            <a:spAutoFit/>
          </a:bodyPr>
          <a:lstStyle/>
          <a:p>
            <a:pPr>
              <a:spcAft>
                <a:spcPts val="1800"/>
              </a:spcAft>
            </a:pP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Powerful Theological Principles from Philippians</a:t>
            </a:r>
          </a:p>
        </p:txBody>
      </p:sp>
    </p:spTree>
    <p:extLst>
      <p:ext uri="{BB962C8B-B14F-4D97-AF65-F5344CB8AC3E}">
        <p14:creationId xmlns:p14="http://schemas.microsoft.com/office/powerpoint/2010/main" val="9170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B73B095B-5327-F545-C490-99FC2BDEA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God’s Response</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87127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but in everything by prayer and supplication with thanksgiving let your requests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the peace of God, which surpasses all understanding, will guard your hearts and your minds in Christ Jesus</a:t>
            </a:r>
            <a:r>
              <a:rPr lang="en-US" sz="4400" b="1" dirty="0">
                <a:effectLst>
                  <a:glow rad="139700">
                    <a:schemeClr val="bg1"/>
                  </a:glow>
                </a:effectLst>
                <a:latin typeface="Calibri" panose="020F0502020204030204" pitchFamily="34" charset="0"/>
                <a:cs typeface="Calibri" panose="020F0502020204030204" pitchFamily="34" charset="0"/>
              </a:rPr>
              <a:t>.</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B16D6011-9746-C022-4D94-BBC1E3A7BF92}"/>
              </a:ext>
            </a:extLst>
          </p:cNvPr>
          <p:cNvSpPr/>
          <p:nvPr/>
        </p:nvSpPr>
        <p:spPr>
          <a:xfrm>
            <a:off x="1019329" y="394559"/>
            <a:ext cx="9698638" cy="3544898"/>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This is a PROMISE of God!</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Peace replaces anxiety</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This peace cannot be explained</a:t>
            </a:r>
          </a:p>
          <a:p>
            <a:pPr marL="571500" indent="-571500">
              <a:spcAft>
                <a:spcPts val="600"/>
              </a:spcAft>
              <a:buFont typeface="Arial" panose="020B0604020202020204" pitchFamily="34" charset="0"/>
              <a:buChar char="•"/>
            </a:pPr>
            <a:r>
              <a:rPr lang="en-US" sz="4000" b="1" dirty="0">
                <a:effectLst>
                  <a:glow rad="139700">
                    <a:schemeClr val="bg1"/>
                  </a:glow>
                </a:effectLst>
                <a:latin typeface="Calibri" panose="020F0502020204030204" pitchFamily="34" charset="0"/>
                <a:cs typeface="Calibri" panose="020F0502020204030204" pitchFamily="34" charset="0"/>
              </a:rPr>
              <a:t>It will “stand guard” over our hearts and minds, protecting us from anxiety</a:t>
            </a:r>
          </a:p>
        </p:txBody>
      </p:sp>
    </p:spTree>
    <p:extLst>
      <p:ext uri="{BB962C8B-B14F-4D97-AF65-F5344CB8AC3E}">
        <p14:creationId xmlns:p14="http://schemas.microsoft.com/office/powerpoint/2010/main" val="11946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his head&#10;&#10;Description automatically generated">
            <a:extLst>
              <a:ext uri="{FF2B5EF4-FFF2-40B4-BE49-F238E27FC236}">
                <a16:creationId xmlns:a16="http://schemas.microsoft.com/office/drawing/2014/main" id="{B73B095B-5327-F545-C490-99FC2BDEA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9972"/>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5426"/>
            <a:ext cx="11232632" cy="861774"/>
          </a:xfrm>
          <a:prstGeom prst="rect">
            <a:avLst/>
          </a:prstGeom>
          <a:solidFill>
            <a:srgbClr val="2E5B82">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God’s Response</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1871275"/>
            <a:ext cx="11232632" cy="4832092"/>
          </a:xfrm>
          <a:prstGeom prst="rect">
            <a:avLst/>
          </a:prstGeom>
          <a:solidFill>
            <a:srgbClr val="2E5B82">
              <a:alpha val="50000"/>
            </a:srgbClr>
          </a:solidFill>
        </p:spPr>
        <p:txBody>
          <a:bodyPr wrap="square" rtlCol="0">
            <a:spAutoFit/>
          </a:bodyPr>
          <a:lstStyle/>
          <a:p>
            <a:r>
              <a:rPr lang="en-US" sz="4400" b="1" baseline="30000" dirty="0">
                <a:effectLst>
                  <a:glow rad="139700">
                    <a:schemeClr val="bg1"/>
                  </a:glow>
                </a:effectLst>
                <a:latin typeface="Calibri" panose="020F0502020204030204" pitchFamily="34" charset="0"/>
                <a:cs typeface="Calibri" panose="020F0502020204030204" pitchFamily="34" charset="0"/>
              </a:rPr>
              <a:t>6</a:t>
            </a:r>
            <a:r>
              <a:rPr lang="en-US" sz="4400" b="1" dirty="0">
                <a:effectLst>
                  <a:glow rad="139700">
                    <a:schemeClr val="bg1"/>
                  </a:glow>
                </a:effectLst>
                <a:latin typeface="Calibri" panose="020F0502020204030204" pitchFamily="34" charset="0"/>
                <a:cs typeface="Calibri" panose="020F0502020204030204" pitchFamily="34" charset="0"/>
              </a:rPr>
              <a:t> do not be anxious about anything, but in everything by prayer and supplication with thanksgiving let your requests be made known to God. </a:t>
            </a:r>
            <a:r>
              <a:rPr lang="en-US" sz="4400" b="1" baseline="30000" dirty="0">
                <a:effectLst>
                  <a:glow rad="139700">
                    <a:schemeClr val="bg1"/>
                  </a:glow>
                </a:effectLst>
                <a:latin typeface="Calibri" panose="020F0502020204030204" pitchFamily="34" charset="0"/>
                <a:cs typeface="Calibri" panose="020F0502020204030204" pitchFamily="34" charset="0"/>
              </a:rPr>
              <a:t>7</a:t>
            </a:r>
            <a:r>
              <a:rPr lang="en-US" sz="4400" b="1" dirty="0">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400" b="1" dirty="0">
                <a:effectLst>
                  <a:glow rad="139700">
                    <a:schemeClr val="bg1"/>
                  </a:glow>
                </a:effectLst>
                <a:latin typeface="Calibri" panose="020F0502020204030204" pitchFamily="34" charset="0"/>
                <a:cs typeface="Calibri" panose="020F0502020204030204" pitchFamily="34" charset="0"/>
              </a:rPr>
              <a:t>                                                  Philippians 4:4-7</a:t>
            </a:r>
          </a:p>
        </p:txBody>
      </p:sp>
      <p:sp>
        <p:nvSpPr>
          <p:cNvPr id="2" name="Rectangle: Rounded Corners 1">
            <a:extLst>
              <a:ext uri="{FF2B5EF4-FFF2-40B4-BE49-F238E27FC236}">
                <a16:creationId xmlns:a16="http://schemas.microsoft.com/office/drawing/2014/main" id="{B16D6011-9746-C022-4D94-BBC1E3A7BF92}"/>
              </a:ext>
            </a:extLst>
          </p:cNvPr>
          <p:cNvSpPr/>
          <p:nvPr/>
        </p:nvSpPr>
        <p:spPr>
          <a:xfrm>
            <a:off x="1913742" y="2539181"/>
            <a:ext cx="8364514" cy="2828326"/>
          </a:xfrm>
          <a:prstGeom prst="roundRect">
            <a:avLst/>
          </a:prstGeom>
          <a:solidFill>
            <a:srgbClr val="083464"/>
          </a:solid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effectLst>
                  <a:glow rad="139700">
                    <a:schemeClr val="bg1"/>
                  </a:glow>
                </a:effectLst>
                <a:latin typeface="Calibri" panose="020F0502020204030204" pitchFamily="34" charset="0"/>
                <a:cs typeface="Calibri" panose="020F0502020204030204" pitchFamily="34" charset="0"/>
              </a:rPr>
              <a:t>How are you doing at giving your anxieties to God in this way?</a:t>
            </a:r>
          </a:p>
        </p:txBody>
      </p:sp>
    </p:spTree>
    <p:extLst>
      <p:ext uri="{BB962C8B-B14F-4D97-AF65-F5344CB8AC3E}">
        <p14:creationId xmlns:p14="http://schemas.microsoft.com/office/powerpoint/2010/main" val="423901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Does the Internet Know What I'm Thinking? | SWGfL">
            <a:extLst>
              <a:ext uri="{FF2B5EF4-FFF2-40B4-BE49-F238E27FC236}">
                <a16:creationId xmlns:a16="http://schemas.microsoft.com/office/drawing/2014/main" id="{2924F121-D328-0A99-2C4C-EE88C4490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4" y="0"/>
            <a:ext cx="11232632" cy="1631216"/>
          </a:xfrm>
          <a:prstGeom prst="rect">
            <a:avLst/>
          </a:prstGeom>
          <a:solidFill>
            <a:srgbClr val="727274">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We put Big Truths in our Hearts by</a:t>
            </a:r>
          </a:p>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First Putting them in our Minds!</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2506059"/>
            <a:ext cx="11232632" cy="4154984"/>
          </a:xfrm>
          <a:prstGeom prst="rect">
            <a:avLst/>
          </a:prstGeom>
          <a:solidFill>
            <a:srgbClr val="727274">
              <a:alpha val="50000"/>
            </a:srgbClr>
          </a:solidFill>
        </p:spPr>
        <p:txBody>
          <a:bodyPr wrap="square" rtlCol="0">
            <a:spAutoFit/>
          </a:bodyPr>
          <a:lstStyle/>
          <a:p>
            <a:r>
              <a:rPr lang="en-US" sz="44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8</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Finally, brothers, whatever is true, whatever is honorable, whatever is just, whatever is pure, whatever is lovely, whatever is commendable, if there is any excellence, if there is anything worthy of praise, think about these things.</a:t>
            </a:r>
          </a:p>
          <a:p>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4:8</a:t>
            </a:r>
          </a:p>
        </p:txBody>
      </p:sp>
    </p:spTree>
    <p:extLst>
      <p:ext uri="{BB962C8B-B14F-4D97-AF65-F5344CB8AC3E}">
        <p14:creationId xmlns:p14="http://schemas.microsoft.com/office/powerpoint/2010/main" val="19853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sitive relationships for families: tips | Raising Children Network">
            <a:extLst>
              <a:ext uri="{FF2B5EF4-FFF2-40B4-BE49-F238E27FC236}">
                <a16:creationId xmlns:a16="http://schemas.microsoft.com/office/drawing/2014/main" id="{46C1F40D-DC92-3653-F4DB-40DFA5AA6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EB66FE-4E71-BA9B-AE6A-C8F4C78656C1}"/>
              </a:ext>
            </a:extLst>
          </p:cNvPr>
          <p:cNvSpPr txBox="1"/>
          <p:nvPr/>
        </p:nvSpPr>
        <p:spPr>
          <a:xfrm>
            <a:off x="479684" y="30418"/>
            <a:ext cx="11232632" cy="1631216"/>
          </a:xfrm>
          <a:prstGeom prst="rect">
            <a:avLst/>
          </a:prstGeom>
          <a:solidFill>
            <a:srgbClr val="6B4B33">
              <a:alpha val="7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The Truths Go from Our Minds</a:t>
            </a:r>
          </a:p>
          <a:p>
            <a:pPr algn="ctr"/>
            <a:r>
              <a:rPr lang="en-US" sz="5000" b="1">
                <a:solidFill>
                  <a:srgbClr val="FFFF00"/>
                </a:solidFill>
                <a:effectLst>
                  <a:glow rad="139700">
                    <a:schemeClr val="bg1"/>
                  </a:glow>
                </a:effectLst>
                <a:latin typeface="Calibri" panose="020F0502020204030204" pitchFamily="34" charset="0"/>
                <a:cs typeface="Calibri" panose="020F0502020204030204" pitchFamily="34" charset="0"/>
              </a:rPr>
              <a:t>To </a:t>
            </a: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Our Hearts by Application</a:t>
            </a:r>
          </a:p>
        </p:txBody>
      </p:sp>
      <p:sp>
        <p:nvSpPr>
          <p:cNvPr id="3" name="TextBox 2">
            <a:extLst>
              <a:ext uri="{FF2B5EF4-FFF2-40B4-BE49-F238E27FC236}">
                <a16:creationId xmlns:a16="http://schemas.microsoft.com/office/drawing/2014/main" id="{93EFCB69-FE1D-372A-9E0A-26BED5B7DE5A}"/>
              </a:ext>
            </a:extLst>
          </p:cNvPr>
          <p:cNvSpPr txBox="1"/>
          <p:nvPr/>
        </p:nvSpPr>
        <p:spPr>
          <a:xfrm>
            <a:off x="479684" y="3650759"/>
            <a:ext cx="11232632" cy="2800767"/>
          </a:xfrm>
          <a:prstGeom prst="rect">
            <a:avLst/>
          </a:prstGeom>
          <a:solidFill>
            <a:srgbClr val="6B4B33">
              <a:alpha val="70000"/>
            </a:srgbClr>
          </a:solidFill>
        </p:spPr>
        <p:txBody>
          <a:bodyPr wrap="square" rtlCol="0">
            <a:spAutoFit/>
          </a:bodyPr>
          <a:lstStyle/>
          <a:p>
            <a:r>
              <a:rPr lang="en-US" sz="44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9</a:t>
            </a:r>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What you have learned and received and heard and seen in me—practice these things, and the God of peace will be with you.</a:t>
            </a:r>
          </a:p>
          <a:p>
            <a:r>
              <a:rPr lang="en-US" sz="44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4:9</a:t>
            </a:r>
          </a:p>
        </p:txBody>
      </p:sp>
    </p:spTree>
    <p:extLst>
      <p:ext uri="{BB962C8B-B14F-4D97-AF65-F5344CB8AC3E}">
        <p14:creationId xmlns:p14="http://schemas.microsoft.com/office/powerpoint/2010/main" val="2001148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46223"/>
            <a:ext cx="11232632" cy="861774"/>
          </a:xfrm>
          <a:prstGeom prst="rect">
            <a:avLst/>
          </a:prstGeom>
          <a:solidFill>
            <a:srgbClr val="224C6B">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Are you Willing to Do What it Takes?</a:t>
            </a:r>
          </a:p>
        </p:txBody>
      </p:sp>
      <p:sp>
        <p:nvSpPr>
          <p:cNvPr id="6" name="TextBox 5">
            <a:extLst>
              <a:ext uri="{FF2B5EF4-FFF2-40B4-BE49-F238E27FC236}">
                <a16:creationId xmlns:a16="http://schemas.microsoft.com/office/drawing/2014/main" id="{09E106E8-A4D4-7EF3-F4ED-F3BB93903DEF}"/>
              </a:ext>
            </a:extLst>
          </p:cNvPr>
          <p:cNvSpPr txBox="1"/>
          <p:nvPr/>
        </p:nvSpPr>
        <p:spPr>
          <a:xfrm>
            <a:off x="80686" y="4158789"/>
            <a:ext cx="6868756" cy="2554545"/>
          </a:xfrm>
          <a:prstGeom prst="rect">
            <a:avLst/>
          </a:prstGeom>
          <a:solidFill>
            <a:srgbClr val="224C6B">
              <a:alpha val="50000"/>
            </a:srgbClr>
          </a:solidFill>
        </p:spPr>
        <p:txBody>
          <a:bodyPr wrap="square" rtlCol="0">
            <a:spAutoFit/>
          </a:bodyPr>
          <a:lstStyle/>
          <a:p>
            <a:r>
              <a:rPr lang="en-US" sz="4000" b="1" dirty="0">
                <a:effectLst>
                  <a:glow rad="139700">
                    <a:schemeClr val="bg1"/>
                  </a:glow>
                </a:effectLst>
                <a:latin typeface="Calibri" panose="020F0502020204030204" pitchFamily="34" charset="0"/>
                <a:cs typeface="Calibri" panose="020F0502020204030204" pitchFamily="34" charset="0"/>
              </a:rPr>
              <a:t>Big truths applied to:</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Conflict (2-3)</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Mental Health/Stability (4)</a:t>
            </a:r>
          </a:p>
          <a:p>
            <a:pPr marL="914400" indent="-914400">
              <a:buFont typeface="+mj-lt"/>
              <a:buAutoNum type="arabicPeriod"/>
            </a:pPr>
            <a:r>
              <a:rPr lang="en-US" sz="4000" b="1" dirty="0">
                <a:effectLst>
                  <a:glow rad="139700">
                    <a:schemeClr val="bg1"/>
                  </a:glow>
                </a:effectLst>
                <a:latin typeface="Calibri" panose="020F0502020204030204" pitchFamily="34" charset="0"/>
                <a:cs typeface="Calibri" panose="020F0502020204030204" pitchFamily="34" charset="0"/>
              </a:rPr>
              <a:t>Times of Anxiety (6-9)</a:t>
            </a:r>
          </a:p>
        </p:txBody>
      </p:sp>
      <p:sp>
        <p:nvSpPr>
          <p:cNvPr id="3" name="TextBox 2">
            <a:extLst>
              <a:ext uri="{FF2B5EF4-FFF2-40B4-BE49-F238E27FC236}">
                <a16:creationId xmlns:a16="http://schemas.microsoft.com/office/drawing/2014/main" id="{156896E3-00DB-9E20-54EE-03163C8F11AE}"/>
              </a:ext>
            </a:extLst>
          </p:cNvPr>
          <p:cNvSpPr txBox="1"/>
          <p:nvPr/>
        </p:nvSpPr>
        <p:spPr>
          <a:xfrm>
            <a:off x="479684" y="1333064"/>
            <a:ext cx="11232632" cy="2400657"/>
          </a:xfrm>
          <a:prstGeom prst="rect">
            <a:avLst/>
          </a:prstGeom>
          <a:solidFill>
            <a:srgbClr val="224C6B">
              <a:alpha val="50000"/>
            </a:srgbClr>
          </a:solidFill>
        </p:spPr>
        <p:txBody>
          <a:bodyPr wrap="square" rtlCol="0">
            <a:spAutoFit/>
          </a:bodyPr>
          <a:lstStyle/>
          <a:p>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I press on toward the goal for the prize of the upward call of God in Christ Jesus.</a:t>
            </a:r>
          </a:p>
          <a:p>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3:14</a:t>
            </a:r>
          </a:p>
        </p:txBody>
      </p:sp>
    </p:spTree>
    <p:extLst>
      <p:ext uri="{BB962C8B-B14F-4D97-AF65-F5344CB8AC3E}">
        <p14:creationId xmlns:p14="http://schemas.microsoft.com/office/powerpoint/2010/main" val="3007071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7757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4267"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46587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1769272"/>
            <a:ext cx="11232632" cy="4401205"/>
          </a:xfrm>
          <a:prstGeom prst="rect">
            <a:avLst/>
          </a:prstGeom>
          <a:solidFill>
            <a:srgbClr val="224C6B">
              <a:alpha val="50000"/>
            </a:srgbClr>
          </a:solid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2</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I entreat Euodia and I entreat </a:t>
            </a:r>
            <a:r>
              <a:rPr lang="en-US" sz="4000" b="1" dirty="0" err="1">
                <a:solidFill>
                  <a:srgbClr val="FFFF00"/>
                </a:solidFill>
                <a:effectLst>
                  <a:glow rad="139700">
                    <a:schemeClr val="bg1"/>
                  </a:glow>
                </a:effectLst>
                <a:latin typeface="Calibri" panose="020F0502020204030204" pitchFamily="34" charset="0"/>
                <a:cs typeface="Calibri" panose="020F0502020204030204" pitchFamily="34" charset="0"/>
              </a:rPr>
              <a:t>Syntyche</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to agree in the Lord.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3</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Yes, I ask you also, true companion, help these women, who have labored side by side with me in the gospel together with Clement and the rest of my fellow workers, whose names are in the book of life.</a:t>
            </a:r>
          </a:p>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4:2-3</a:t>
            </a:r>
          </a:p>
        </p:txBody>
      </p:sp>
    </p:spTree>
    <p:extLst>
      <p:ext uri="{BB962C8B-B14F-4D97-AF65-F5344CB8AC3E}">
        <p14:creationId xmlns:p14="http://schemas.microsoft.com/office/powerpoint/2010/main" val="2833955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612843"/>
            <a:ext cx="11232632" cy="5632311"/>
          </a:xfrm>
          <a:prstGeom prst="rect">
            <a:avLst/>
          </a:prstGeom>
          <a:solidFill>
            <a:srgbClr val="224C6B">
              <a:alpha val="50000"/>
            </a:srgbClr>
          </a:solid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4</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Rejoice in the Lord always; again I will say, rejoice.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5</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Let your reasonableness be known to everyone. The Lord is at hand;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6</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do not be anxious about anything, but in everything by prayer and supplication with thanksgiving let your requests be made known to God.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7</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And the peace of God, which surpasses all understanding, will guard your hearts and your minds in Christ Jesus.</a:t>
            </a:r>
          </a:p>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4:4-7</a:t>
            </a:r>
          </a:p>
        </p:txBody>
      </p:sp>
    </p:spTree>
    <p:extLst>
      <p:ext uri="{BB962C8B-B14F-4D97-AF65-F5344CB8AC3E}">
        <p14:creationId xmlns:p14="http://schemas.microsoft.com/office/powerpoint/2010/main" val="341851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749941"/>
            <a:ext cx="11232632" cy="5632311"/>
          </a:xfrm>
          <a:prstGeom prst="rect">
            <a:avLst/>
          </a:prstGeom>
          <a:solidFill>
            <a:srgbClr val="224C6B">
              <a:alpha val="50000"/>
            </a:srgbClr>
          </a:solidFill>
        </p:spPr>
        <p:txBody>
          <a:bodyPr wrap="square" rtlCol="0">
            <a:spAutoFit/>
          </a:bodyPr>
          <a:lstStyle/>
          <a:p>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8</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Finally, brothers, whatever is true, whatever is honorable, whatever is just, whatever is pure, whatever is lovely, whatever is commendable, if there is any excellence, if there is anything worthy of praise, think about these things. </a:t>
            </a:r>
            <a:r>
              <a:rPr lang="en-US" sz="4000" b="1" baseline="30000" dirty="0">
                <a:solidFill>
                  <a:srgbClr val="FFFF00"/>
                </a:solidFill>
                <a:effectLst>
                  <a:glow rad="139700">
                    <a:schemeClr val="bg1"/>
                  </a:glow>
                </a:effectLst>
                <a:latin typeface="Calibri" panose="020F0502020204030204" pitchFamily="34" charset="0"/>
                <a:cs typeface="Calibri" panose="020F0502020204030204" pitchFamily="34" charset="0"/>
              </a:rPr>
              <a:t>9</a:t>
            </a: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What you have learned and received and heard and seen in me—practice these things, and the God of peace will be with you.</a:t>
            </a:r>
          </a:p>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                                                     Philippians 4:8-9</a:t>
            </a:r>
          </a:p>
        </p:txBody>
      </p:sp>
    </p:spTree>
    <p:extLst>
      <p:ext uri="{BB962C8B-B14F-4D97-AF65-F5344CB8AC3E}">
        <p14:creationId xmlns:p14="http://schemas.microsoft.com/office/powerpoint/2010/main" val="332512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with their hands on their faces&#10;&#10;Description automatically generated with medium confidence">
            <a:extLst>
              <a:ext uri="{FF2B5EF4-FFF2-40B4-BE49-F238E27FC236}">
                <a16:creationId xmlns:a16="http://schemas.microsoft.com/office/drawing/2014/main" id="{0E20BFA1-E687-558B-0BF0-943CBFB4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35"/>
            <a:ext cx="12192000" cy="6827929"/>
          </a:xfrm>
          <a:prstGeom prst="rect">
            <a:avLst/>
          </a:prstGeom>
        </p:spPr>
      </p:pic>
      <p:sp>
        <p:nvSpPr>
          <p:cNvPr id="4" name="TextBox 3">
            <a:extLst>
              <a:ext uri="{FF2B5EF4-FFF2-40B4-BE49-F238E27FC236}">
                <a16:creationId xmlns:a16="http://schemas.microsoft.com/office/drawing/2014/main" id="{34EB66FE-4E71-BA9B-AE6A-C8F4C78656C1}"/>
              </a:ext>
            </a:extLst>
          </p:cNvPr>
          <p:cNvSpPr txBox="1"/>
          <p:nvPr/>
        </p:nvSpPr>
        <p:spPr>
          <a:xfrm>
            <a:off x="479684" y="62851"/>
            <a:ext cx="11232632" cy="861774"/>
          </a:xfrm>
          <a:prstGeom prst="rect">
            <a:avLst/>
          </a:prstGeom>
          <a:solidFill>
            <a:srgbClr val="224C6B">
              <a:alpha val="50000"/>
            </a:srgbClr>
          </a:solidFill>
        </p:spPr>
        <p:txBody>
          <a:bodyPr wrap="square" rtlCol="0">
            <a:spAutoFit/>
          </a:bodyPr>
          <a:lstStyle/>
          <a:p>
            <a:pPr algn="ctr"/>
            <a:r>
              <a:rPr lang="en-US" sz="5000" b="1" dirty="0">
                <a:solidFill>
                  <a:srgbClr val="FFFF00"/>
                </a:solidFill>
                <a:effectLst>
                  <a:glow rad="139700">
                    <a:schemeClr val="bg1"/>
                  </a:glow>
                </a:effectLst>
                <a:latin typeface="Calibri" panose="020F0502020204030204" pitchFamily="34" charset="0"/>
                <a:cs typeface="Calibri" panose="020F0502020204030204" pitchFamily="34" charset="0"/>
              </a:rPr>
              <a:t>Living Heavenly Lives in an Earthly World</a:t>
            </a:r>
          </a:p>
        </p:txBody>
      </p:sp>
      <p:sp>
        <p:nvSpPr>
          <p:cNvPr id="3" name="TextBox 2">
            <a:extLst>
              <a:ext uri="{FF2B5EF4-FFF2-40B4-BE49-F238E27FC236}">
                <a16:creationId xmlns:a16="http://schemas.microsoft.com/office/drawing/2014/main" id="{93EFCB69-FE1D-372A-9E0A-26BED5B7DE5A}"/>
              </a:ext>
            </a:extLst>
          </p:cNvPr>
          <p:cNvSpPr txBox="1"/>
          <p:nvPr/>
        </p:nvSpPr>
        <p:spPr>
          <a:xfrm>
            <a:off x="80686" y="4158789"/>
            <a:ext cx="6868756" cy="2554545"/>
          </a:xfrm>
          <a:prstGeom prst="rect">
            <a:avLst/>
          </a:prstGeom>
          <a:solidFill>
            <a:srgbClr val="224C6B">
              <a:alpha val="50000"/>
            </a:srgbClr>
          </a:solidFill>
        </p:spPr>
        <p:txBody>
          <a:bodyPr wrap="square" rtlCol="0">
            <a:spAutoFit/>
          </a:bodyPr>
          <a:lstStyle/>
          <a:p>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Big truths applied to:</a:t>
            </a:r>
          </a:p>
          <a:p>
            <a:pPr marL="914400" indent="-914400">
              <a:buFont typeface="+mj-lt"/>
              <a:buAutoNum type="arabicPeriod"/>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Conflict (2-3)</a:t>
            </a:r>
          </a:p>
          <a:p>
            <a:pPr marL="914400" indent="-914400">
              <a:buFont typeface="+mj-lt"/>
              <a:buAutoNum type="arabicPeriod"/>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Mental Health/Stability (4)</a:t>
            </a:r>
          </a:p>
          <a:p>
            <a:pPr marL="914400" indent="-914400">
              <a:buFont typeface="+mj-lt"/>
              <a:buAutoNum type="arabicPeriod"/>
            </a:pPr>
            <a:r>
              <a:rPr lang="en-US" sz="4000" b="1" dirty="0">
                <a:solidFill>
                  <a:srgbClr val="FFFF00"/>
                </a:solidFill>
                <a:effectLst>
                  <a:glow rad="139700">
                    <a:schemeClr val="bg1"/>
                  </a:glow>
                </a:effectLst>
                <a:latin typeface="Calibri" panose="020F0502020204030204" pitchFamily="34" charset="0"/>
                <a:cs typeface="Calibri" panose="020F0502020204030204" pitchFamily="34" charset="0"/>
              </a:rPr>
              <a:t>Times of Anxiety (6-9)</a:t>
            </a:r>
          </a:p>
        </p:txBody>
      </p:sp>
    </p:spTree>
    <p:extLst>
      <p:ext uri="{BB962C8B-B14F-4D97-AF65-F5344CB8AC3E}">
        <p14:creationId xmlns:p14="http://schemas.microsoft.com/office/powerpoint/2010/main" val="365644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Conflict Can Build a Stronger Marriage | Family Law Blog">
            <a:extLst>
              <a:ext uri="{FF2B5EF4-FFF2-40B4-BE49-F238E27FC236}">
                <a16:creationId xmlns:a16="http://schemas.microsoft.com/office/drawing/2014/main" id="{894F82BF-8D0A-CD9C-F28C-44942A685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1627D6-155A-2BF1-4B28-AF4735B7822C}"/>
              </a:ext>
            </a:extLst>
          </p:cNvPr>
          <p:cNvSpPr txBox="1"/>
          <p:nvPr/>
        </p:nvSpPr>
        <p:spPr>
          <a:xfrm>
            <a:off x="2146090" y="243829"/>
            <a:ext cx="7507576" cy="923330"/>
          </a:xfrm>
          <a:prstGeom prst="rect">
            <a:avLst/>
          </a:prstGeom>
          <a:noFill/>
        </p:spPr>
        <p:txBody>
          <a:bodyPr wrap="square" rtlCol="0">
            <a:spAutoFit/>
          </a:bodyPr>
          <a:lstStyle/>
          <a:p>
            <a:pPr algn="ctr"/>
            <a:r>
              <a:rPr lang="en-US" sz="5400" b="1" dirty="0">
                <a:solidFill>
                  <a:srgbClr val="FFFF00"/>
                </a:solidFill>
                <a:effectLst>
                  <a:glow rad="139700">
                    <a:schemeClr val="bg1"/>
                  </a:glow>
                </a:effectLst>
                <a:latin typeface="Calibri" panose="020F0502020204030204" pitchFamily="34" charset="0"/>
                <a:cs typeface="Calibri" panose="020F0502020204030204" pitchFamily="34" charset="0"/>
              </a:rPr>
              <a:t>Conflict</a:t>
            </a:r>
          </a:p>
        </p:txBody>
      </p:sp>
      <p:sp>
        <p:nvSpPr>
          <p:cNvPr id="5" name="TextBox 4">
            <a:extLst>
              <a:ext uri="{FF2B5EF4-FFF2-40B4-BE49-F238E27FC236}">
                <a16:creationId xmlns:a16="http://schemas.microsoft.com/office/drawing/2014/main" id="{5064E839-F0C8-8E59-1A4E-7EEDE8D8EE23}"/>
              </a:ext>
            </a:extLst>
          </p:cNvPr>
          <p:cNvSpPr txBox="1"/>
          <p:nvPr/>
        </p:nvSpPr>
        <p:spPr>
          <a:xfrm>
            <a:off x="479684" y="2212966"/>
            <a:ext cx="11232632" cy="4401205"/>
          </a:xfrm>
          <a:prstGeom prst="rect">
            <a:avLst/>
          </a:prstGeom>
          <a:solidFill>
            <a:srgbClr val="615755">
              <a:alpha val="70000"/>
            </a:srgbClr>
          </a:solidFill>
        </p:spPr>
        <p:txBody>
          <a:bodyPr wrap="square" rtlCol="0">
            <a:spAutoFit/>
          </a:bodyPr>
          <a:lstStyle/>
          <a:p>
            <a:r>
              <a:rPr lang="en-US" sz="4000" b="1" baseline="30000" dirty="0">
                <a:effectLst>
                  <a:glow rad="139700">
                    <a:schemeClr val="bg1"/>
                  </a:glow>
                </a:effectLst>
                <a:latin typeface="Calibri" panose="020F0502020204030204" pitchFamily="34" charset="0"/>
                <a:cs typeface="Calibri" panose="020F0502020204030204" pitchFamily="34" charset="0"/>
              </a:rPr>
              <a:t>2</a:t>
            </a:r>
            <a:r>
              <a:rPr lang="en-US" sz="4000" b="1" dirty="0">
                <a:effectLst>
                  <a:glow rad="139700">
                    <a:schemeClr val="bg1"/>
                  </a:glow>
                </a:effectLst>
                <a:latin typeface="Calibri" panose="020F0502020204030204" pitchFamily="34" charset="0"/>
                <a:cs typeface="Calibri" panose="020F0502020204030204" pitchFamily="34" charset="0"/>
              </a:rPr>
              <a:t> I entreat Euodia and I entreat </a:t>
            </a:r>
            <a:r>
              <a:rPr lang="en-US" sz="4000" b="1" dirty="0" err="1">
                <a:effectLst>
                  <a:glow rad="139700">
                    <a:schemeClr val="bg1"/>
                  </a:glow>
                </a:effectLst>
                <a:latin typeface="Calibri" panose="020F0502020204030204" pitchFamily="34" charset="0"/>
                <a:cs typeface="Calibri" panose="020F0502020204030204" pitchFamily="34" charset="0"/>
              </a:rPr>
              <a:t>Syntyche</a:t>
            </a:r>
            <a:r>
              <a:rPr lang="en-US" sz="4000" b="1" dirty="0">
                <a:effectLst>
                  <a:glow rad="139700">
                    <a:schemeClr val="bg1"/>
                  </a:glow>
                </a:effectLst>
                <a:latin typeface="Calibri" panose="020F0502020204030204" pitchFamily="34" charset="0"/>
                <a:cs typeface="Calibri" panose="020F0502020204030204" pitchFamily="34" charset="0"/>
              </a:rPr>
              <a:t> to agree in the Lord. </a:t>
            </a:r>
            <a:r>
              <a:rPr lang="en-US" sz="4000" b="1" baseline="30000" dirty="0">
                <a:effectLst>
                  <a:glow rad="139700">
                    <a:schemeClr val="bg1"/>
                  </a:glow>
                </a:effectLst>
                <a:latin typeface="Calibri" panose="020F0502020204030204" pitchFamily="34" charset="0"/>
                <a:cs typeface="Calibri" panose="020F0502020204030204" pitchFamily="34" charset="0"/>
              </a:rPr>
              <a:t>3</a:t>
            </a:r>
            <a:r>
              <a:rPr lang="en-US" sz="4000" b="1" dirty="0">
                <a:effectLst>
                  <a:glow rad="139700">
                    <a:schemeClr val="bg1"/>
                  </a:glow>
                </a:effectLst>
                <a:latin typeface="Calibri" panose="020F0502020204030204" pitchFamily="34" charset="0"/>
                <a:cs typeface="Calibri" panose="020F0502020204030204" pitchFamily="34" charset="0"/>
              </a:rPr>
              <a:t> Yes, I ask you also, true companion, help these women, who have labored side by side with me in the gospel together with Clement and the rest of my fellow workers, whose names are in the book of life.</a:t>
            </a:r>
          </a:p>
          <a:p>
            <a:r>
              <a:rPr lang="en-US" sz="4000" b="1" dirty="0">
                <a:effectLst>
                  <a:glow rad="139700">
                    <a:schemeClr val="bg1"/>
                  </a:glow>
                </a:effectLst>
                <a:latin typeface="Calibri" panose="020F0502020204030204" pitchFamily="34" charset="0"/>
                <a:cs typeface="Calibri" panose="020F0502020204030204" pitchFamily="34" charset="0"/>
              </a:rPr>
              <a:t>                                                    Philippians 4:2-3</a:t>
            </a:r>
          </a:p>
        </p:txBody>
      </p:sp>
    </p:spTree>
    <p:extLst>
      <p:ext uri="{BB962C8B-B14F-4D97-AF65-F5344CB8AC3E}">
        <p14:creationId xmlns:p14="http://schemas.microsoft.com/office/powerpoint/2010/main" val="15668296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3984</TotalTime>
  <Words>2676</Words>
  <Application>Microsoft Macintosh PowerPoint</Application>
  <PresentationFormat>Widescreen</PresentationFormat>
  <Paragraphs>234</Paragraphs>
  <Slides>46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Bridges</dc:creator>
  <cp:lastModifiedBy>Rick Griffith</cp:lastModifiedBy>
  <cp:revision>13</cp:revision>
  <dcterms:created xsi:type="dcterms:W3CDTF">2023-04-19T02:24:26Z</dcterms:created>
  <dcterms:modified xsi:type="dcterms:W3CDTF">2023-05-25T08:05:49Z</dcterms:modified>
</cp:coreProperties>
</file>